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5" r:id="rId1"/>
  </p:sldMasterIdLst>
  <p:notesMasterIdLst>
    <p:notesMasterId r:id="rId36"/>
  </p:notesMasterIdLst>
  <p:sldIdLst>
    <p:sldId id="256" r:id="rId2"/>
    <p:sldId id="257" r:id="rId3"/>
    <p:sldId id="294" r:id="rId4"/>
    <p:sldId id="287" r:id="rId5"/>
    <p:sldId id="288" r:id="rId6"/>
    <p:sldId id="289" r:id="rId7"/>
    <p:sldId id="290" r:id="rId8"/>
    <p:sldId id="291"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4" r:id="rId32"/>
    <p:sldId id="285" r:id="rId33"/>
    <p:sldId id="292" r:id="rId34"/>
    <p:sldId id="293" r:id="rId35"/>
  </p:sldIdLst>
  <p:sldSz cx="9144000" cy="5143500" type="screen16x9"/>
  <p:notesSz cx="6858000" cy="9144000"/>
  <p:embeddedFontLst>
    <p:embeddedFont>
      <p:font typeface="Gantari" panose="020B0604020202020204" charset="0"/>
      <p:regular r:id="rId37"/>
      <p:bold r:id="rId38"/>
      <p:italic r:id="rId39"/>
      <p:boldItalic r:id="rId40"/>
    </p:embeddedFont>
    <p:embeddedFont>
      <p:font typeface="Noto Sans" panose="020B050204050402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9E6ABE-68B4-4786-AC04-C34BAC9865F6}" v="6" dt="2026-07-03T10:11:27.155"/>
  </p1510:revLst>
</p1510:revInfo>
</file>

<file path=ppt/tableStyles.xml><?xml version="1.0" encoding="utf-8"?>
<a:tblStyleLst xmlns:a="http://schemas.openxmlformats.org/drawingml/2006/main" def="{7961385B-0092-402C-A956-035C30822CC3}">
  <a:tblStyle styleId="{7961385B-0092-402C-A956-035C30822CC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208DC93-6D5F-41F6-A5FA-20310DCCA732}" styleName="Table_1">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621" autoAdjust="0"/>
  </p:normalViewPr>
  <p:slideViewPr>
    <p:cSldViewPr snapToGrid="0">
      <p:cViewPr varScale="1">
        <p:scale>
          <a:sx n="106" d="100"/>
          <a:sy n="106" d="100"/>
        </p:scale>
        <p:origin x="86" y="211"/>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Google Shape;34;g2b221a2407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 name="Google Shape;35;g2b221a2407f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Media, notably advertising, has the power not only to influence purchase decisions and behaviors but also to influence perceptions of gender norms among an impressionable, young audience. This makes it important to thoroughly understand what messages people are receiving from advertisements in India. In 2021, UNICEF India partnered with IAA  and the Geena Davis Institute to study gender prevalence, stereotypes, tropes, and portrayals in the country’s most viewed advertisements. Overall, the study, which looked at data from 2019, found that advertisements reinforce gender stereotypes and tropes, such as more girls and women being shown in domestic roles or wearing revealing clothing, while boys and men were more often shown in work and leadership positions, and to have positive personal traits, like humor and intelligence. These gender gaps revealed not just differences in portrayal but an underlying imbalance in whose experiences and identities are centered in ads. The distance between how men and women are depicted in ads exposes an asymmetry in how ads communicate their social roles and value. </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The purpose of this new midline study is to track progress or change in Indian advertisements since the 2021 report was released. This midline compares gender gaps in Indian advertisements from 2019 with gender gaps in advertisements from 2024. By systematically analyzing gender representation in advertising over time, this report will identify whether gender gaps and gender stereotypes have improved or stalled. Highlighting these patterns should inform creators and stakeholders, and lead to more balanced depictions of women and men, which, in turn, support the broader goal of promoting gender-sensitive advertising. This midline also compares the percent of female characters in particular roles in 2019 ads to 2024 ads, to account for ad narrative shifts among female characters.  </a:t>
            </a:r>
            <a:endParaRPr sz="1200" dirty="0"/>
          </a:p>
        </p:txBody>
      </p:sp>
      <p:sp>
        <p:nvSpPr>
          <p:cNvPr id="36" name="Google Shape;36;g2b221a2407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g2b221a2407f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 name="Google Shape;45;g2b221a2407f_0_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dirty="0">
                <a:solidFill>
                  <a:schemeClr val="dk1"/>
                </a:solidFill>
              </a:rPr>
              <a:t>For this study, content analysis methodology was used, which is an objective, systematic, and quantitative analysis of mediated messages. Content analysis is the only quantitative method that allows for the analysis of major patterns and themes in mediated messages, like ads. Because the 2021 report also utilized content analysis methodology, this report’s findings are easy to compare and look at change over time.</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en" sz="1200" dirty="0">
                <a:solidFill>
                  <a:schemeClr val="dk1"/>
                </a:solidFill>
              </a:rPr>
              <a:t>The data analyzed in this report consists of 3,917 characters from 996 ads from 2024 that received the most reach in the country. Of these ads, 800 were television and 196 were digital. The ads were compiled and translated by the India Chapter of International Advertising Association. </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en" sz="1200" dirty="0">
                <a:solidFill>
                  <a:schemeClr val="dk1"/>
                </a:solidFill>
              </a:rPr>
              <a:t>The sample consisted of ads that received the most reach in India for two main reasons. First, for us to assess change from 2019, the sample of 2024 ads needed to be similar to those analyzed in the 2021 report, which looked at ads that received the most reach in the country. Second, in-depth analysis of ads with the most reach is attractive because it can help us understand what is most consumed in the country, thereby allowing us to get a more comprehensive understanding of what the population is exposed to. The analysis of 2024 ads is compared with the analysis of 2019 ads, collected in a previous study titled “Gender Bias and Inclusion in Advertising in India.” In the 2021 report, the data set consisted of 3,416 characters from 1,000 ads. </a:t>
            </a:r>
            <a:endParaRPr sz="1200" dirty="0">
              <a:solidFill>
                <a:schemeClr val="dk1"/>
              </a:solidFill>
            </a:endParaRPr>
          </a:p>
        </p:txBody>
      </p:sp>
      <p:sp>
        <p:nvSpPr>
          <p:cNvPr id="46" name="Google Shape;46;g2b221a2407f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15bef2a9bc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315bef2a9bc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When “Voice of Change” started, the baseline study and our ongoing engagement with clients, advertisers, and agencies in the advertising industry have already provided valuable lessons and good practices that can help shape future programs and organizational learning. We highlight these practices below:</a:t>
            </a: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15bef2a9bc_0_1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15bef2a9bc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Establishing a Clear Baseline: The baseline study set a crucial foundation by identifying existing gender stereotypes and gaps in advertising content, which has enabled more focused discussions and interventions.</a:t>
            </a:r>
            <a:endParaRPr/>
          </a:p>
          <a:p>
            <a:pPr marL="0" lvl="0" indent="0" algn="l" rtl="0">
              <a:lnSpc>
                <a:spcPct val="115000"/>
              </a:lnSpc>
              <a:spcBef>
                <a:spcPts val="0"/>
              </a:spcBef>
              <a:spcAft>
                <a:spcPts val="0"/>
              </a:spcAft>
              <a:buNone/>
            </a:pPr>
            <a:endParaRPr/>
          </a:p>
        </p:txBody>
      </p:sp>
    </p:spTree>
    <p:extLst>
      <p:ext uri="{BB962C8B-B14F-4D97-AF65-F5344CB8AC3E}">
        <p14:creationId xmlns:p14="http://schemas.microsoft.com/office/powerpoint/2010/main" val="3171582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15bef2a9bc_0_1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15bef2a9bc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Industry Collaboration is Key: Continuous engagement through agency roadshows, panel discussions, and workshops has fostered awareness and encouraged ownership of gender sensitivity among creative professionals and decision-makers.</a:t>
            </a:r>
            <a:endParaRPr/>
          </a:p>
          <a:p>
            <a:pPr marL="0" lvl="0" indent="0" algn="l" rtl="0">
              <a:lnSpc>
                <a:spcPct val="115000"/>
              </a:lnSpc>
              <a:spcBef>
                <a:spcPts val="0"/>
              </a:spcBef>
              <a:spcAft>
                <a:spcPts val="0"/>
              </a:spcAft>
              <a:buNone/>
            </a:pPr>
            <a:endParaRPr/>
          </a:p>
        </p:txBody>
      </p:sp>
    </p:spTree>
    <p:extLst>
      <p:ext uri="{BB962C8B-B14F-4D97-AF65-F5344CB8AC3E}">
        <p14:creationId xmlns:p14="http://schemas.microsoft.com/office/powerpoint/2010/main" val="1242266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15bef2a9bc_0_2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15bef2a9bc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Importance of a Detailed Coding Framework: The baseline's comprehensive coding of gender, age, skin tone, body type, and disability has proven effective in capturing nuanced representations and can guide future analyses.</a:t>
            </a:r>
            <a:endParaRPr/>
          </a:p>
          <a:p>
            <a:pPr marL="0" lvl="0" indent="0" algn="l" rtl="0">
              <a:lnSpc>
                <a:spcPct val="115000"/>
              </a:lnSpc>
              <a:spcBef>
                <a:spcPts val="0"/>
              </a:spcBef>
              <a:spcAft>
                <a:spcPts val="0"/>
              </a:spcAft>
              <a:buNone/>
            </a:pPr>
            <a:endParaRPr/>
          </a:p>
        </p:txBody>
      </p:sp>
    </p:spTree>
    <p:extLst>
      <p:ext uri="{BB962C8B-B14F-4D97-AF65-F5344CB8AC3E}">
        <p14:creationId xmlns:p14="http://schemas.microsoft.com/office/powerpoint/2010/main" val="1866732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15bef2a9bc_0_2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315bef2a9bc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Highlighting Positive Role Models: Showcasing exemplary ads that break stereotypes — such as campaigns portraying women as leaders, decision-makers, and change agents — has inspired agencies to rethink traditional portrayals.</a:t>
            </a:r>
            <a:endParaRPr/>
          </a:p>
          <a:p>
            <a:pPr marL="0" lvl="0" indent="0" algn="l" rtl="0">
              <a:lnSpc>
                <a:spcPct val="115000"/>
              </a:lnSpc>
              <a:spcBef>
                <a:spcPts val="0"/>
              </a:spcBef>
              <a:spcAft>
                <a:spcPts val="0"/>
              </a:spcAft>
              <a:buNone/>
            </a:pPr>
            <a:endParaRPr/>
          </a:p>
        </p:txBody>
      </p:sp>
    </p:spTree>
    <p:extLst>
      <p:ext uri="{BB962C8B-B14F-4D97-AF65-F5344CB8AC3E}">
        <p14:creationId xmlns:p14="http://schemas.microsoft.com/office/powerpoint/2010/main" val="3826940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15bef2a9bc_0_2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15bef2a9bc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Aligning with Policies and Advocacy: Early alignment of findings with relevant policies and industry standards has laid the groundwork for systemic change and sustainable impact.</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As the midline results become available, we anticipate gaining deeper insights that will further refine these lessons and help IAA partners enhance future initiatives toward greater gender sensitivity in advertising.</a:t>
            </a:r>
            <a:endParaRPr>
              <a:solidFill>
                <a:schemeClr val="dk1"/>
              </a:solidFill>
            </a:endParaRPr>
          </a:p>
        </p:txBody>
      </p:sp>
    </p:spTree>
    <p:extLst>
      <p:ext uri="{BB962C8B-B14F-4D97-AF65-F5344CB8AC3E}">
        <p14:creationId xmlns:p14="http://schemas.microsoft.com/office/powerpoint/2010/main" val="3082312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15bef2a9bc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15bef2a9bc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In general, we observe many positive shifts in the India advertising landscape, suggesting movement toward more balanced representation. In 2019 ads, there were large gender gaps (5 percentage-points or more) for nine key variables. Additionally, male characters were much more age diverse, while female characters skewed younger. These disparities perpetuate gender norms that limit gender equality. But in 2024 ads, all but one of those nine gender gaps narrowed. Moreover, in 2024 ads only five variables saw gender gaps that were greater than 5 percentage points. While these gender gaps deserve our continued attention, overall the data suggest concerted efforts to shift gender representation in ads from 2019 to 2024 in important ways. Notably, the gender gap also narrowed for humor, intelligence, and character settings like the outdoors and sporting events.</a:t>
            </a:r>
            <a:endParaRPr sz="12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15bef2a9bc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15bef2a9bc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t>Men and women are similarly prominent in ads</a:t>
            </a:r>
            <a:endParaRPr sz="1200"/>
          </a:p>
          <a:p>
            <a:pPr marL="0" lvl="0" indent="0" algn="l" rtl="0">
              <a:lnSpc>
                <a:spcPct val="115000"/>
              </a:lnSpc>
              <a:spcBef>
                <a:spcPts val="0"/>
              </a:spcBef>
              <a:spcAft>
                <a:spcPts val="0"/>
              </a:spcAft>
              <a:buNone/>
            </a:pPr>
            <a:endParaRPr sz="1200"/>
          </a:p>
          <a:p>
            <a:pPr marL="0" lvl="0" indent="0" algn="l" rtl="0">
              <a:lnSpc>
                <a:spcPct val="115000"/>
              </a:lnSpc>
              <a:spcBef>
                <a:spcPts val="0"/>
              </a:spcBef>
              <a:spcAft>
                <a:spcPts val="0"/>
              </a:spcAft>
              <a:buNone/>
            </a:pPr>
            <a:r>
              <a:rPr lang="en" sz="1200"/>
              <a:t>Male and female characters make up about half of all characters on screen in 2024, similar to 2019.</a:t>
            </a:r>
            <a:endParaRPr sz="1200"/>
          </a:p>
          <a:p>
            <a:pPr marL="0" lvl="0" indent="0" algn="l" rtl="0">
              <a:lnSpc>
                <a:spcPct val="115000"/>
              </a:lnSpc>
              <a:spcBef>
                <a:spcPts val="0"/>
              </a:spcBef>
              <a:spcAft>
                <a:spcPts val="0"/>
              </a:spcAft>
              <a:buNone/>
            </a:pPr>
            <a:endParaRPr sz="1200"/>
          </a:p>
          <a:p>
            <a:pPr marL="0" lvl="0" indent="0" algn="l" rtl="0">
              <a:lnSpc>
                <a:spcPct val="115000"/>
              </a:lnSpc>
              <a:spcBef>
                <a:spcPts val="0"/>
              </a:spcBef>
              <a:spcAft>
                <a:spcPts val="0"/>
              </a:spcAft>
              <a:buNone/>
            </a:pPr>
            <a:endParaRP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a2ef4c34c5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a2ef4c34c5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dirty="0"/>
              <a:t>For comparison, similar studies between the Geena Davis Institute and UNICEF have found similar proportions of female characters in countries like China, Mexico, and the Caribbean. </a:t>
            </a:r>
            <a:endParaRPr sz="1200" dirty="0"/>
          </a:p>
          <a:p>
            <a:pPr marL="0" lvl="0" indent="0" algn="l" rtl="0">
              <a:lnSpc>
                <a:spcPct val="115000"/>
              </a:lnSpc>
              <a:spcBef>
                <a:spcPts val="0"/>
              </a:spcBef>
              <a:spcAft>
                <a:spcPts val="0"/>
              </a:spcAft>
              <a:buNone/>
            </a:pPr>
            <a:endParaRPr sz="1200" dirty="0"/>
          </a:p>
          <a:p>
            <a:pPr marL="0" lvl="0" indent="0" algn="l" rtl="0">
              <a:lnSpc>
                <a:spcPct val="115000"/>
              </a:lnSpc>
              <a:spcBef>
                <a:spcPts val="0"/>
              </a:spcBef>
              <a:spcAft>
                <a:spcPts val="0"/>
              </a:spcAft>
              <a:buNone/>
            </a:pPr>
            <a:r>
              <a:rPr lang="en" sz="1200" dirty="0"/>
              <a:t>Just 0.3% of characters in the Mexican ads that aired in 2019 and 2021 were nonbinary. </a:t>
            </a:r>
            <a:endParaRPr sz="1200" dirty="0"/>
          </a:p>
          <a:p>
            <a:pPr marL="0" lvl="0" indent="0" algn="l" rtl="0">
              <a:lnSpc>
                <a:spcPct val="115000"/>
              </a:lnSpc>
              <a:spcBef>
                <a:spcPts val="0"/>
              </a:spcBef>
              <a:spcAft>
                <a:spcPts val="0"/>
              </a:spcAft>
              <a:buNone/>
            </a:pPr>
            <a:endParaRPr sz="1200" dirty="0"/>
          </a:p>
          <a:p>
            <a:pPr marL="0" lvl="0" indent="0" algn="l" rtl="0">
              <a:lnSpc>
                <a:spcPct val="115000"/>
              </a:lnSpc>
              <a:spcBef>
                <a:spcPts val="0"/>
              </a:spcBef>
              <a:spcAft>
                <a:spcPts val="0"/>
              </a:spcAft>
              <a:buNone/>
            </a:pPr>
            <a:endParaRPr sz="12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15bef2a9bc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15bef2a9bc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dirty="0"/>
              <a:t>Women and men are more likely to be larger body size in 2024 than in 2019, pointing to more body diversity for all adults in newers ads.</a:t>
            </a:r>
            <a:endParaRPr dirty="0"/>
          </a:p>
          <a:p>
            <a:pPr marL="0" lvl="0" indent="0" algn="l" rtl="0">
              <a:lnSpc>
                <a:spcPct val="115000"/>
              </a:lnSpc>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858842f55b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858842f55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Both women and men are more likely to be 50-plus in 2024 than in 2019, pointing to more visibility for older adults in newer ads.</a:t>
            </a:r>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858842f55b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858842f55b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In 2024, both female and male characters are more likely to have a medium or dark skin tone than in 2019, suggesting more skin tone diversity in newer ads. </a:t>
            </a:r>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a05921c3a5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a05921c3a5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Both female and male characters are almost half as likely in 2024 to be depicted in sexually revealing clothing than they were in 2019. There was not an increase in the share of female characters shown in a state of nudity or explicitly objectified from 2019 to 2024.</a:t>
            </a:r>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a05921c3a5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a05921c3a5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Female (and male) characters in 2024 are more likely to have a paid occupation (e.g., doctor, scientist) and be shown working than in 2019. Both female and male characters in 2024 are less likely to be shown in the office than in 2019.</a:t>
            </a:r>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a05921c3a5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a05921c3a5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From 2019 to 2024, the parenting gender gap closed from 12.8 points to 6.5 points. The gender gap also closed for characters shown caregiving (from 13.1 points in 2019 to 4.1 points in 2024).</a:t>
            </a:r>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a05921c3a5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a05921c3a5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dirty="0">
                <a:solidFill>
                  <a:schemeClr val="dk1"/>
                </a:solidFill>
              </a:rPr>
              <a:t>While almost half as many female characters in 2024 were shown making household decisions and caregiving than in 2019, this may suggest that women are shown less in ads solely as caregivers and in domestic roles.</a:t>
            </a:r>
            <a:endParaRPr dirty="0"/>
          </a:p>
          <a:p>
            <a:pPr marL="0" lvl="0" indent="0" algn="l" rtl="0">
              <a:lnSpc>
                <a:spcPct val="115000"/>
              </a:lnSpc>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a05921c3a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a05921c3a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a2ef4c34c5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3a2ef4c34c5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889b757213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889b757213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dirty="0"/>
              <a:t>While very few characters are shown to be larger body size and smaller body size, female characters are less likely than male characters to be % lager body size in 2024.</a:t>
            </a: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889b75721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889b75721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In 2024, female characters are more likely than male characters to have a lighter skin tone (47.6% compared with 27.1%).</a:t>
            </a:r>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15bef2a9bc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315bef2a9bc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In 2024, female characters are still seven times more likely to wear sexually revealing clothing, four times more likely to be shown in some or partial nudity, and almost four times more likely to be sexually objectified than male characters. </a:t>
            </a:r>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15bef2a9bc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15bef2a9bc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Although the gaps in 2024 are smaller than in 2019, female characters are still at least two times more likely than male characters to be shown caregiving and as a parent.</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889b757213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889b757213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In 2024, female characters were almost two times more likely than male characters to be shown making household decisions, shopping, cleaning, and preparing meals.</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889b757213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889b75721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Male characters are more likely to be 50-plus than female characters in 2024 (11.6% compared with 6.2%).</a:t>
            </a:r>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15bef2a9bc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15bef2a9bc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dirty="0"/>
              <a:t>Although the gender gaps are smaller in 2024 than 2019 ads, male characters are still more likely than female characters to be shown in a paid occupation, shown working, shown as leaders, and shown in the office.</a:t>
            </a:r>
            <a:endParaRPr dirty="0"/>
          </a:p>
          <a:p>
            <a:pPr marL="0" lvl="0" indent="0" algn="l" rtl="0">
              <a:lnSpc>
                <a:spcPct val="115000"/>
              </a:lnSpc>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15bef2a9bc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15bef2a9bc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Although the gaps are smaller in 2024 compared to 2019, male characters are still 1.5 times more likely than female characters to be shown pursuing their education and 1.7 times more likely to be shown as smart in 2024.</a:t>
            </a:r>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99c29f4b3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99c29f4b3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15bef2a9bc_0_2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15bef2a9bc_0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858842f55b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3858842f55b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SzPts val="1100"/>
              <a:buChar char="●"/>
            </a:pPr>
            <a:r>
              <a:rPr lang="en" dirty="0"/>
              <a:t>Strive for gender parity across all advertisements, and ensure that both men and women have speaking roles. Set internal standards for the representation of female and male characters. </a:t>
            </a:r>
            <a:endParaRPr dirty="0"/>
          </a:p>
          <a:p>
            <a:pPr marL="457200" lvl="0" indent="-298450" algn="l" rtl="0">
              <a:lnSpc>
                <a:spcPct val="115000"/>
              </a:lnSpc>
              <a:spcBef>
                <a:spcPts val="0"/>
              </a:spcBef>
              <a:spcAft>
                <a:spcPts val="0"/>
              </a:spcAft>
              <a:buSzPts val="1100"/>
              <a:buChar char="●"/>
            </a:pPr>
            <a:r>
              <a:rPr lang="en" dirty="0"/>
              <a:t>Think about intersectionality when casting. For example, cast more women who are older. Cast more girls and women with dark skin tones. Cast more girls and women and girls with large body types.</a:t>
            </a:r>
            <a:endParaRPr dirty="0"/>
          </a:p>
          <a:p>
            <a:pPr marL="457200" lvl="0" indent="-298450" algn="l" rtl="0">
              <a:lnSpc>
                <a:spcPct val="115000"/>
              </a:lnSpc>
              <a:spcBef>
                <a:spcPts val="0"/>
              </a:spcBef>
              <a:spcAft>
                <a:spcPts val="0"/>
              </a:spcAft>
              <a:buSzPts val="1100"/>
              <a:buChar char="●"/>
            </a:pPr>
            <a:r>
              <a:rPr lang="en" dirty="0"/>
              <a:t>Reduce the sexualization of girls and women. Think critically about depicting characters in sexually revealing clothing, and refrain from camera angles that focus or zoom in on sexual body parts.</a:t>
            </a:r>
            <a:endParaRPr dirty="0"/>
          </a:p>
          <a:p>
            <a:pPr marL="457200" lvl="0" indent="-298450" algn="l" rtl="0">
              <a:lnSpc>
                <a:spcPct val="115000"/>
              </a:lnSpc>
              <a:spcBef>
                <a:spcPts val="0"/>
              </a:spcBef>
              <a:spcAft>
                <a:spcPts val="0"/>
              </a:spcAft>
              <a:buSzPts val="1100"/>
              <a:buChar char="●"/>
            </a:pPr>
            <a:r>
              <a:rPr lang="en" dirty="0"/>
              <a:t>Be attentive to gender stereotypes and tropes, and actively work to counter them across ads, especially for girls and women, such as occupational tropes or roles in domestic scenes. Use resources, like those from UNICEF, that describe persistent gender stereotypes perpetuating harmful gender norms. To accomplish this, refer to UNICEF’s resources to help in creating ads that challenge stereotypes. Specific subjects include the areas of marriage, wherein marriage is not the sole interest of female characters but is instead something male characters fantasize about, and education, where female characters are also seen pursuing learning.</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a2ef4c34c5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a2ef4c34c5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SzPts val="1100"/>
              <a:buChar char="●"/>
            </a:pPr>
            <a:r>
              <a:rPr lang="en" dirty="0"/>
              <a:t>Show more girls and women in work and leadership roles. Show them with a paid occupation, pursuing an education, actively working in their job, and as leaders (e.g., making decisions, giving orders, having a leadership role at work).</a:t>
            </a:r>
            <a:endParaRPr dirty="0"/>
          </a:p>
          <a:p>
            <a:pPr marL="457200" lvl="0" indent="-298450" algn="l" rtl="0">
              <a:lnSpc>
                <a:spcPct val="115000"/>
              </a:lnSpc>
              <a:spcBef>
                <a:spcPts val="0"/>
              </a:spcBef>
              <a:spcAft>
                <a:spcPts val="0"/>
              </a:spcAft>
              <a:buSzPts val="1100"/>
              <a:buChar char="●"/>
            </a:pPr>
            <a:r>
              <a:rPr lang="en" dirty="0"/>
              <a:t>Cast more female characters in comedic ads, where the female characters are carrying the narrative, to overcome the gender imbalance in who is shown as funny.</a:t>
            </a:r>
            <a:endParaRPr dirty="0"/>
          </a:p>
          <a:p>
            <a:pPr marL="457200" lvl="0" indent="-298450" algn="l" rtl="0">
              <a:lnSpc>
                <a:spcPct val="115000"/>
              </a:lnSpc>
              <a:spcBef>
                <a:spcPts val="0"/>
              </a:spcBef>
              <a:spcAft>
                <a:spcPts val="0"/>
              </a:spcAft>
              <a:buSzPts val="1100"/>
              <a:buChar char="●"/>
            </a:pPr>
            <a:r>
              <a:rPr lang="en" dirty="0"/>
              <a:t>Show more men in domestic roles. Show them making household decisions and in caregiving roles, shopping, cleaning, and preparing meals for their families. Such portrayals help challenge the stereotype that men do not belong in domestic spaces, and help normalize shared household responsibilities. </a:t>
            </a:r>
            <a:endParaRPr dirty="0"/>
          </a:p>
          <a:p>
            <a:pPr marL="457200" lvl="0" indent="-298450" algn="l" rtl="0">
              <a:lnSpc>
                <a:spcPct val="115000"/>
              </a:lnSpc>
              <a:spcBef>
                <a:spcPts val="0"/>
              </a:spcBef>
              <a:spcAft>
                <a:spcPts val="0"/>
              </a:spcAft>
              <a:buSzPts val="1100"/>
              <a:buChar char="●"/>
            </a:pPr>
            <a:r>
              <a:rPr lang="en" dirty="0"/>
              <a:t>Refer to advertisements that successfully challenge stereotypes as a starting point for content creation. For instance, Vim Liquid’s advertisement that featured men taking on kitchen roles or Harley Davidson’s advertisement that featured a woman riding a Harley. </a:t>
            </a: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r>
              <a:rPr lang="en" dirty="0"/>
              <a:t>Overall, the findings suggest much progress when comparing 2019 ads to 2024 ads, as well as some in gender representation disparities that remain in Indian advertising. </a:t>
            </a: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r>
              <a:rPr lang="en" dirty="0"/>
              <a:t>The most positive sign of improvement is smaller gender gaps in nearly every domain analyzed. Namely, more male characters shown as fathers is bridging the parenting gap, and fewer women in sexually revealing clothing is reducing portrayals that objectify female characters. Additionally, male and female characters were equally shown in outdoor settings and making personal decisions about the future. </a:t>
            </a: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r>
              <a:rPr lang="en" dirty="0"/>
              <a:t>At the same time, while these gaps largely declined, female characters are still significantly more likely than male characters to appear in caregiving and domestic roles, and male characters are still significantly more likely to be shown in a paid occupation and workplace. </a:t>
            </a: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r>
              <a:rPr lang="en" dirty="0"/>
              <a:t>These patterns highlight that while some progress has been made toward more balanced portrayals, significant work remains to challenge gender norms and ensure equitable representation in Indian ads.</a:t>
            </a: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15bef2a9bc_0_2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315bef2a9bc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a05921c3a5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a05921c3a5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Green G on White">
  <p:cSld name="CUSTOM">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txBox="1">
            <a:spLocks noGrp="1"/>
          </p:cNvSpPr>
          <p:nvPr>
            <p:ph type="title"/>
          </p:nvPr>
        </p:nvSpPr>
        <p:spPr>
          <a:xfrm>
            <a:off x="1109400" y="604125"/>
            <a:ext cx="6925200" cy="2695800"/>
          </a:xfrm>
          <a:prstGeom prst="rect">
            <a:avLst/>
          </a:prstGeom>
        </p:spPr>
        <p:txBody>
          <a:bodyPr spcFirstLastPara="1" wrap="square" lIns="91425" tIns="91425" rIns="91425" bIns="91425" anchor="t" anchorCtr="0">
            <a:normAutofit/>
          </a:bodyPr>
          <a:lstStyle>
            <a:lvl1pPr lvl="0" algn="ctr">
              <a:spcBef>
                <a:spcPts val="0"/>
              </a:spcBef>
              <a:spcAft>
                <a:spcPts val="0"/>
              </a:spcAft>
              <a:buClr>
                <a:srgbClr val="000000"/>
              </a:buClr>
              <a:buSzPts val="7200"/>
              <a:buFont typeface="Gantari"/>
              <a:buNone/>
              <a:defRPr sz="7200">
                <a:solidFill>
                  <a:srgbClr val="000000"/>
                </a:solidFill>
                <a:latin typeface="Gantari"/>
                <a:ea typeface="Gantari"/>
                <a:cs typeface="Gantari"/>
                <a:sym typeface="Gantari"/>
              </a:defRPr>
            </a:lvl1pPr>
            <a:lvl2pPr lvl="1" algn="ctr">
              <a:spcBef>
                <a:spcPts val="0"/>
              </a:spcBef>
              <a:spcAft>
                <a:spcPts val="0"/>
              </a:spcAft>
              <a:buClr>
                <a:srgbClr val="000000"/>
              </a:buClr>
              <a:buSzPts val="5400"/>
              <a:buNone/>
              <a:defRPr sz="5400">
                <a:solidFill>
                  <a:srgbClr val="000000"/>
                </a:solidFill>
              </a:defRPr>
            </a:lvl2pPr>
            <a:lvl3pPr lvl="2" algn="ctr">
              <a:spcBef>
                <a:spcPts val="0"/>
              </a:spcBef>
              <a:spcAft>
                <a:spcPts val="0"/>
              </a:spcAft>
              <a:buClr>
                <a:srgbClr val="000000"/>
              </a:buClr>
              <a:buSzPts val="5400"/>
              <a:buNone/>
              <a:defRPr sz="5400">
                <a:solidFill>
                  <a:srgbClr val="000000"/>
                </a:solidFill>
              </a:defRPr>
            </a:lvl3pPr>
            <a:lvl4pPr lvl="3" algn="ctr">
              <a:spcBef>
                <a:spcPts val="0"/>
              </a:spcBef>
              <a:spcAft>
                <a:spcPts val="0"/>
              </a:spcAft>
              <a:buClr>
                <a:srgbClr val="000000"/>
              </a:buClr>
              <a:buSzPts val="5400"/>
              <a:buNone/>
              <a:defRPr sz="5400">
                <a:solidFill>
                  <a:srgbClr val="000000"/>
                </a:solidFill>
              </a:defRPr>
            </a:lvl4pPr>
            <a:lvl5pPr lvl="4" algn="ctr">
              <a:spcBef>
                <a:spcPts val="0"/>
              </a:spcBef>
              <a:spcAft>
                <a:spcPts val="0"/>
              </a:spcAft>
              <a:buClr>
                <a:srgbClr val="000000"/>
              </a:buClr>
              <a:buSzPts val="5400"/>
              <a:buNone/>
              <a:defRPr sz="5400">
                <a:solidFill>
                  <a:srgbClr val="000000"/>
                </a:solidFill>
              </a:defRPr>
            </a:lvl5pPr>
            <a:lvl6pPr lvl="5" algn="ctr">
              <a:spcBef>
                <a:spcPts val="0"/>
              </a:spcBef>
              <a:spcAft>
                <a:spcPts val="0"/>
              </a:spcAft>
              <a:buClr>
                <a:srgbClr val="000000"/>
              </a:buClr>
              <a:buSzPts val="5400"/>
              <a:buNone/>
              <a:defRPr sz="5400">
                <a:solidFill>
                  <a:srgbClr val="000000"/>
                </a:solidFill>
              </a:defRPr>
            </a:lvl6pPr>
            <a:lvl7pPr lvl="6" algn="ctr">
              <a:spcBef>
                <a:spcPts val="0"/>
              </a:spcBef>
              <a:spcAft>
                <a:spcPts val="0"/>
              </a:spcAft>
              <a:buClr>
                <a:srgbClr val="000000"/>
              </a:buClr>
              <a:buSzPts val="5400"/>
              <a:buNone/>
              <a:defRPr sz="5400">
                <a:solidFill>
                  <a:srgbClr val="000000"/>
                </a:solidFill>
              </a:defRPr>
            </a:lvl7pPr>
            <a:lvl8pPr lvl="7" algn="ctr">
              <a:spcBef>
                <a:spcPts val="0"/>
              </a:spcBef>
              <a:spcAft>
                <a:spcPts val="0"/>
              </a:spcAft>
              <a:buClr>
                <a:srgbClr val="000000"/>
              </a:buClr>
              <a:buSzPts val="5400"/>
              <a:buNone/>
              <a:defRPr sz="5400">
                <a:solidFill>
                  <a:srgbClr val="000000"/>
                </a:solidFill>
              </a:defRPr>
            </a:lvl8pPr>
            <a:lvl9pPr lvl="8" algn="ctr">
              <a:spcBef>
                <a:spcPts val="0"/>
              </a:spcBef>
              <a:spcAft>
                <a:spcPts val="0"/>
              </a:spcAft>
              <a:buClr>
                <a:srgbClr val="000000"/>
              </a:buClr>
              <a:buSzPts val="5400"/>
              <a:buNone/>
              <a:defRPr sz="5400">
                <a:solidFill>
                  <a:srgbClr val="000000"/>
                </a:solidFill>
              </a:defRPr>
            </a:lvl9pPr>
          </a:lstStyle>
          <a:p>
            <a:endParaRPr/>
          </a:p>
        </p:txBody>
      </p:sp>
      <p:sp>
        <p:nvSpPr>
          <p:cNvPr id="10" name="Google Shape;10;p2"/>
          <p:cNvSpPr txBox="1">
            <a:spLocks noGrp="1"/>
          </p:cNvSpPr>
          <p:nvPr>
            <p:ph type="subTitle" idx="1"/>
          </p:nvPr>
        </p:nvSpPr>
        <p:spPr>
          <a:xfrm>
            <a:off x="2008050" y="3299925"/>
            <a:ext cx="5127900" cy="759300"/>
          </a:xfrm>
          <a:prstGeom prst="rect">
            <a:avLst/>
          </a:prstGeom>
        </p:spPr>
        <p:txBody>
          <a:bodyPr spcFirstLastPara="1" wrap="square" lIns="91425" tIns="91425" rIns="91425" bIns="91425" anchor="t" anchorCtr="0">
            <a:normAutofit/>
          </a:bodyPr>
          <a:lstStyle>
            <a:lvl1pPr lvl="0" algn="ctr">
              <a:spcBef>
                <a:spcPts val="0"/>
              </a:spcBef>
              <a:spcAft>
                <a:spcPts val="0"/>
              </a:spcAft>
              <a:buSzPts val="3000"/>
              <a:buFont typeface="Gantari"/>
              <a:buNone/>
              <a:defRPr sz="3000">
                <a:latin typeface="Gantari"/>
                <a:ea typeface="Gantari"/>
                <a:cs typeface="Gantari"/>
                <a:sym typeface="Gantari"/>
              </a:defRPr>
            </a:lvl1pPr>
            <a:lvl2pPr lvl="1" algn="ctr">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2pPr>
            <a:lvl3pPr lvl="2" algn="ctr">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3pPr>
            <a:lvl4pPr lvl="3" algn="ctr">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4pPr>
            <a:lvl5pPr lvl="4" algn="ctr">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5pPr>
            <a:lvl6pPr lvl="5" algn="ctr">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6pPr>
            <a:lvl7pPr lvl="6" algn="ctr">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7pPr>
            <a:lvl8pPr lvl="7" algn="ctr">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8pPr>
            <a:lvl9pPr lvl="8" algn="ctr">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9pPr>
          </a:lstStyle>
          <a:p>
            <a:endParaRPr/>
          </a:p>
        </p:txBody>
      </p:sp>
      <p:pic>
        <p:nvPicPr>
          <p:cNvPr id="11" name="Google Shape;11;p2"/>
          <p:cNvPicPr preferRelativeResize="0"/>
          <p:nvPr/>
        </p:nvPicPr>
        <p:blipFill>
          <a:blip r:embed="rId3">
            <a:alphaModFix/>
          </a:blip>
          <a:stretch>
            <a:fillRect/>
          </a:stretch>
        </p:blipFill>
        <p:spPr>
          <a:xfrm>
            <a:off x="511540" y="3915140"/>
            <a:ext cx="1572711" cy="759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Cobalt G on White">
  <p:cSld name="CUSTOM_4">
    <p:bg>
      <p:bgPr>
        <a:blipFill>
          <a:blip r:embed="rId2">
            <a:alphaModFix/>
          </a:blip>
          <a:stretch>
            <a:fillRect/>
          </a:stretch>
        </a:blip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325350" y="604200"/>
            <a:ext cx="6196800" cy="26958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0B2ECE"/>
              </a:buClr>
              <a:buSzPts val="7200"/>
              <a:buFont typeface="Gantari"/>
              <a:buNone/>
              <a:defRPr sz="7200">
                <a:solidFill>
                  <a:srgbClr val="0B2ECE"/>
                </a:solidFill>
                <a:latin typeface="Gantari"/>
                <a:ea typeface="Gantari"/>
                <a:cs typeface="Gantari"/>
                <a:sym typeface="Gantari"/>
              </a:defRPr>
            </a:lvl1pPr>
            <a:lvl2pPr lvl="1" rtl="0">
              <a:spcBef>
                <a:spcPts val="0"/>
              </a:spcBef>
              <a:spcAft>
                <a:spcPts val="0"/>
              </a:spcAft>
              <a:buSzPts val="5400"/>
              <a:buNone/>
              <a:defRPr sz="5400"/>
            </a:lvl2pPr>
            <a:lvl3pPr lvl="2" rtl="0">
              <a:spcBef>
                <a:spcPts val="0"/>
              </a:spcBef>
              <a:spcAft>
                <a:spcPts val="0"/>
              </a:spcAft>
              <a:buSzPts val="5400"/>
              <a:buNone/>
              <a:defRPr sz="5400"/>
            </a:lvl3pPr>
            <a:lvl4pPr lvl="3" rtl="0">
              <a:spcBef>
                <a:spcPts val="0"/>
              </a:spcBef>
              <a:spcAft>
                <a:spcPts val="0"/>
              </a:spcAft>
              <a:buSzPts val="5400"/>
              <a:buNone/>
              <a:defRPr sz="5400"/>
            </a:lvl4pPr>
            <a:lvl5pPr lvl="4" rtl="0">
              <a:spcBef>
                <a:spcPts val="0"/>
              </a:spcBef>
              <a:spcAft>
                <a:spcPts val="0"/>
              </a:spcAft>
              <a:buSzPts val="5400"/>
              <a:buNone/>
              <a:defRPr sz="5400"/>
            </a:lvl5pPr>
            <a:lvl6pPr lvl="5" rtl="0">
              <a:spcBef>
                <a:spcPts val="0"/>
              </a:spcBef>
              <a:spcAft>
                <a:spcPts val="0"/>
              </a:spcAft>
              <a:buSzPts val="5400"/>
              <a:buNone/>
              <a:defRPr sz="5400"/>
            </a:lvl6pPr>
            <a:lvl7pPr lvl="6" rtl="0">
              <a:spcBef>
                <a:spcPts val="0"/>
              </a:spcBef>
              <a:spcAft>
                <a:spcPts val="0"/>
              </a:spcAft>
              <a:buSzPts val="5400"/>
              <a:buNone/>
              <a:defRPr sz="5400"/>
            </a:lvl7pPr>
            <a:lvl8pPr lvl="7" rtl="0">
              <a:spcBef>
                <a:spcPts val="0"/>
              </a:spcBef>
              <a:spcAft>
                <a:spcPts val="0"/>
              </a:spcAft>
              <a:buSzPts val="5400"/>
              <a:buNone/>
              <a:defRPr sz="5400"/>
            </a:lvl8pPr>
            <a:lvl9pPr lvl="8" rtl="0">
              <a:spcBef>
                <a:spcPts val="0"/>
              </a:spcBef>
              <a:spcAft>
                <a:spcPts val="0"/>
              </a:spcAft>
              <a:buSzPts val="5400"/>
              <a:buNone/>
              <a:defRPr sz="5400"/>
            </a:lvl9pPr>
          </a:lstStyle>
          <a:p>
            <a:endParaRPr/>
          </a:p>
        </p:txBody>
      </p:sp>
      <p:sp>
        <p:nvSpPr>
          <p:cNvPr id="14" name="Google Shape;14;p3"/>
          <p:cNvSpPr txBox="1">
            <a:spLocks noGrp="1"/>
          </p:cNvSpPr>
          <p:nvPr>
            <p:ph type="subTitle" idx="1"/>
          </p:nvPr>
        </p:nvSpPr>
        <p:spPr>
          <a:xfrm>
            <a:off x="325350" y="3299925"/>
            <a:ext cx="5127900" cy="7593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Font typeface="Gantari"/>
              <a:buNone/>
              <a:defRPr sz="3000">
                <a:latin typeface="Gantari"/>
                <a:ea typeface="Gantari"/>
                <a:cs typeface="Gantari"/>
                <a:sym typeface="Gantari"/>
              </a:defRPr>
            </a:lvl1pPr>
            <a:lvl2pPr lvl="1" rtl="0">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2pPr>
            <a:lvl3pPr lvl="2" rtl="0">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3pPr>
            <a:lvl4pPr lvl="3" rtl="0">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4pPr>
            <a:lvl5pPr lvl="4" rtl="0">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5pPr>
            <a:lvl6pPr lvl="5" rtl="0">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6pPr>
            <a:lvl7pPr lvl="6" rtl="0">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7pPr>
            <a:lvl8pPr lvl="7" rtl="0">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8pPr>
            <a:lvl9pPr lvl="8" rtl="0">
              <a:spcBef>
                <a:spcPts val="0"/>
              </a:spcBef>
              <a:spcAft>
                <a:spcPts val="0"/>
              </a:spcAft>
              <a:buClr>
                <a:schemeClr val="lt1"/>
              </a:buClr>
              <a:buSzPts val="2300"/>
              <a:buFont typeface="Gantari"/>
              <a:buNone/>
              <a:defRPr sz="2300">
                <a:solidFill>
                  <a:schemeClr val="lt1"/>
                </a:solidFill>
                <a:latin typeface="Gantari"/>
                <a:ea typeface="Gantari"/>
                <a:cs typeface="Gantari"/>
                <a:sym typeface="Ganta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Slide - Cobalt">
  <p:cSld name="CUSTOM_3">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311700" y="2171250"/>
            <a:ext cx="8520600" cy="801000"/>
          </a:xfrm>
          <a:prstGeom prst="rect">
            <a:avLst/>
          </a:prstGeom>
        </p:spPr>
        <p:txBody>
          <a:bodyPr spcFirstLastPara="1" wrap="square" lIns="91425" tIns="91425" rIns="91425" bIns="91425" anchor="t" anchorCtr="0">
            <a:normAutofit/>
          </a:bodyPr>
          <a:lstStyle>
            <a:lvl1pPr lvl="0" algn="ctr">
              <a:spcBef>
                <a:spcPts val="0"/>
              </a:spcBef>
              <a:spcAft>
                <a:spcPts val="0"/>
              </a:spcAft>
              <a:buClr>
                <a:srgbClr val="FFFFFF"/>
              </a:buClr>
              <a:buSzPts val="4800"/>
              <a:buNone/>
              <a:defRPr>
                <a:solidFill>
                  <a:srgbClr val="FFFFFF"/>
                </a:solidFill>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Slide">
  <p:cSld name="CUSTOM_3_2">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311700" y="2178775"/>
            <a:ext cx="8520600" cy="801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FFFF"/>
              </a:buClr>
              <a:buSzPts val="4800"/>
              <a:buNone/>
              <a:defRPr>
                <a:solidFill>
                  <a:srgbClr val="FFFFFF"/>
                </a:solidFill>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endParaRPr/>
          </a:p>
        </p:txBody>
      </p:sp>
      <p:sp>
        <p:nvSpPr>
          <p:cNvPr id="19" name="Google Shape;19;p5"/>
          <p:cNvSpPr/>
          <p:nvPr/>
        </p:nvSpPr>
        <p:spPr>
          <a:xfrm>
            <a:off x="596275" y="366950"/>
            <a:ext cx="226500" cy="324900"/>
          </a:xfrm>
          <a:prstGeom prst="corner">
            <a:avLst>
              <a:gd name="adj1" fmla="val 106578"/>
              <a:gd name="adj2" fmla="val 57921"/>
            </a:avLst>
          </a:prstGeom>
          <a:solidFill>
            <a:srgbClr val="8FFE0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antari"/>
              <a:ea typeface="Gantari"/>
              <a:cs typeface="Gantari"/>
              <a:sym typeface="Gantari"/>
            </a:endParaRPr>
          </a:p>
        </p:txBody>
      </p:sp>
      <p:sp>
        <p:nvSpPr>
          <p:cNvPr id="20" name="Google Shape;20;p5"/>
          <p:cNvSpPr/>
          <p:nvPr/>
        </p:nvSpPr>
        <p:spPr>
          <a:xfrm>
            <a:off x="328250" y="366950"/>
            <a:ext cx="226500" cy="324900"/>
          </a:xfrm>
          <a:prstGeom prst="corner">
            <a:avLst>
              <a:gd name="adj1" fmla="val 106578"/>
              <a:gd name="adj2" fmla="val 57921"/>
            </a:avLst>
          </a:prstGeom>
          <a:solidFill>
            <a:srgbClr val="8FFE0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antari"/>
              <a:ea typeface="Gantari"/>
              <a:cs typeface="Gantari"/>
              <a:sym typeface="Gantari"/>
            </a:endParaRPr>
          </a:p>
        </p:txBody>
      </p:sp>
      <p:sp>
        <p:nvSpPr>
          <p:cNvPr id="21" name="Google Shape;21;p5"/>
          <p:cNvSpPr/>
          <p:nvPr/>
        </p:nvSpPr>
        <p:spPr>
          <a:xfrm rot="10800000">
            <a:off x="8353375" y="4466700"/>
            <a:ext cx="226500" cy="324900"/>
          </a:xfrm>
          <a:prstGeom prst="corner">
            <a:avLst>
              <a:gd name="adj1" fmla="val 106578"/>
              <a:gd name="adj2" fmla="val 57921"/>
            </a:avLst>
          </a:prstGeom>
          <a:solidFill>
            <a:srgbClr val="8FFE0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antari"/>
              <a:ea typeface="Gantari"/>
              <a:cs typeface="Gantari"/>
              <a:sym typeface="Gantari"/>
            </a:endParaRPr>
          </a:p>
        </p:txBody>
      </p:sp>
      <p:sp>
        <p:nvSpPr>
          <p:cNvPr id="22" name="Google Shape;22;p5"/>
          <p:cNvSpPr/>
          <p:nvPr/>
        </p:nvSpPr>
        <p:spPr>
          <a:xfrm rot="10800000">
            <a:off x="8621400" y="4466700"/>
            <a:ext cx="226500" cy="324900"/>
          </a:xfrm>
          <a:prstGeom prst="corner">
            <a:avLst>
              <a:gd name="adj1" fmla="val 106578"/>
              <a:gd name="adj2" fmla="val 57921"/>
            </a:avLst>
          </a:prstGeom>
          <a:solidFill>
            <a:srgbClr val="8FFE0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antari"/>
              <a:ea typeface="Gantari"/>
              <a:cs typeface="Gantari"/>
              <a:sym typeface="Gantari"/>
            </a:endParaRPr>
          </a:p>
        </p:txBody>
      </p:sp>
      <p:sp>
        <p:nvSpPr>
          <p:cNvPr id="23" name="Google Shape;23;p5"/>
          <p:cNvSpPr txBox="1">
            <a:spLocks noGrp="1"/>
          </p:cNvSpPr>
          <p:nvPr>
            <p:ph type="subTitle" idx="1"/>
          </p:nvPr>
        </p:nvSpPr>
        <p:spPr>
          <a:xfrm>
            <a:off x="1698150" y="3702700"/>
            <a:ext cx="5747700" cy="5577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FFFFFF"/>
              </a:buClr>
              <a:buSzPts val="2400"/>
              <a:buNone/>
              <a:defRPr i="1">
                <a:solidFill>
                  <a:srgbClr val="FFFFFF"/>
                </a:solidFill>
              </a:defRPr>
            </a:lvl1pPr>
            <a:lvl2pPr lvl="1" rtl="0">
              <a:spcBef>
                <a:spcPts val="0"/>
              </a:spcBef>
              <a:spcAft>
                <a:spcPts val="0"/>
              </a:spcAft>
              <a:buClr>
                <a:srgbClr val="FFFFFF"/>
              </a:buClr>
              <a:buSzPts val="2400"/>
              <a:buNone/>
              <a:defRPr i="1">
                <a:solidFill>
                  <a:srgbClr val="FFFFFF"/>
                </a:solidFill>
              </a:defRPr>
            </a:lvl2pPr>
            <a:lvl3pPr lvl="2" rtl="0">
              <a:spcBef>
                <a:spcPts val="0"/>
              </a:spcBef>
              <a:spcAft>
                <a:spcPts val="0"/>
              </a:spcAft>
              <a:buClr>
                <a:srgbClr val="FFFFFF"/>
              </a:buClr>
              <a:buSzPts val="2400"/>
              <a:buNone/>
              <a:defRPr i="1">
                <a:solidFill>
                  <a:srgbClr val="FFFFFF"/>
                </a:solidFill>
              </a:defRPr>
            </a:lvl3pPr>
            <a:lvl4pPr lvl="3" rtl="0">
              <a:spcBef>
                <a:spcPts val="0"/>
              </a:spcBef>
              <a:spcAft>
                <a:spcPts val="0"/>
              </a:spcAft>
              <a:buClr>
                <a:srgbClr val="FFFFFF"/>
              </a:buClr>
              <a:buSzPts val="2400"/>
              <a:buNone/>
              <a:defRPr i="1">
                <a:solidFill>
                  <a:srgbClr val="FFFFFF"/>
                </a:solidFill>
              </a:defRPr>
            </a:lvl4pPr>
            <a:lvl5pPr lvl="4" rtl="0">
              <a:spcBef>
                <a:spcPts val="0"/>
              </a:spcBef>
              <a:spcAft>
                <a:spcPts val="0"/>
              </a:spcAft>
              <a:buClr>
                <a:srgbClr val="FFFFFF"/>
              </a:buClr>
              <a:buSzPts val="2400"/>
              <a:buNone/>
              <a:defRPr i="1">
                <a:solidFill>
                  <a:srgbClr val="FFFFFF"/>
                </a:solidFill>
              </a:defRPr>
            </a:lvl5pPr>
            <a:lvl6pPr lvl="5" rtl="0">
              <a:spcBef>
                <a:spcPts val="0"/>
              </a:spcBef>
              <a:spcAft>
                <a:spcPts val="0"/>
              </a:spcAft>
              <a:buClr>
                <a:srgbClr val="FFFFFF"/>
              </a:buClr>
              <a:buSzPts val="2400"/>
              <a:buNone/>
              <a:defRPr i="1">
                <a:solidFill>
                  <a:srgbClr val="FFFFFF"/>
                </a:solidFill>
              </a:defRPr>
            </a:lvl6pPr>
            <a:lvl7pPr lvl="6" rtl="0">
              <a:spcBef>
                <a:spcPts val="0"/>
              </a:spcBef>
              <a:spcAft>
                <a:spcPts val="0"/>
              </a:spcAft>
              <a:buClr>
                <a:srgbClr val="FFFFFF"/>
              </a:buClr>
              <a:buSzPts val="2400"/>
              <a:buNone/>
              <a:defRPr i="1">
                <a:solidFill>
                  <a:srgbClr val="FFFFFF"/>
                </a:solidFill>
              </a:defRPr>
            </a:lvl7pPr>
            <a:lvl8pPr lvl="7" rtl="0">
              <a:spcBef>
                <a:spcPts val="0"/>
              </a:spcBef>
              <a:spcAft>
                <a:spcPts val="0"/>
              </a:spcAft>
              <a:buClr>
                <a:srgbClr val="FFFFFF"/>
              </a:buClr>
              <a:buSzPts val="2400"/>
              <a:buNone/>
              <a:defRPr i="1">
                <a:solidFill>
                  <a:srgbClr val="FFFFFF"/>
                </a:solidFill>
              </a:defRPr>
            </a:lvl8pPr>
            <a:lvl9pPr lvl="8" rtl="0">
              <a:spcBef>
                <a:spcPts val="0"/>
              </a:spcBef>
              <a:spcAft>
                <a:spcPts val="0"/>
              </a:spcAft>
              <a:buClr>
                <a:srgbClr val="FFFFFF"/>
              </a:buClr>
              <a:buSzPts val="2400"/>
              <a:buNone/>
              <a:defRPr i="1">
                <a:solidFill>
                  <a:srgbClr val="FFFFFF"/>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Slide - Lime Green">
  <p:cSld name="CUSTOM_3_1">
    <p:bg>
      <p:bgPr>
        <a:blipFill>
          <a:blip r:embed="rId2">
            <a:alphaModFix/>
          </a:blip>
          <a:stretch>
            <a:fillRect/>
          </a:stretch>
        </a:blipFill>
        <a:effectLst/>
      </p:bgPr>
    </p:bg>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2171250"/>
            <a:ext cx="8520600" cy="801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000000"/>
              </a:buClr>
              <a:buSzPts val="4800"/>
              <a:buNone/>
              <a:defRPr>
                <a:solidFill>
                  <a:srgbClr val="000000"/>
                </a:solidFill>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 Blue">
  <p:cSld name="CUSTOM_2">
    <p:bg>
      <p:bgPr>
        <a:solidFill>
          <a:srgbClr val="FFFFFF"/>
        </a:solidFill>
        <a:effectLst/>
      </p:bgPr>
    </p:bg>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340850" y="231150"/>
            <a:ext cx="6686100" cy="7125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00AEEF"/>
              </a:buClr>
              <a:buSzPts val="3000"/>
              <a:buNone/>
              <a:defRPr sz="3000">
                <a:solidFill>
                  <a:srgbClr val="00AEEF"/>
                </a:solidFill>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endParaRPr/>
          </a:p>
        </p:txBody>
      </p:sp>
      <p:sp>
        <p:nvSpPr>
          <p:cNvPr id="28" name="Google Shape;28;p7"/>
          <p:cNvSpPr txBox="1">
            <a:spLocks noGrp="1"/>
          </p:cNvSpPr>
          <p:nvPr>
            <p:ph type="body" idx="1"/>
          </p:nvPr>
        </p:nvSpPr>
        <p:spPr>
          <a:xfrm>
            <a:off x="340856" y="976031"/>
            <a:ext cx="8428200" cy="35169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29" name="Google Shape;29;p7"/>
          <p:cNvSpPr/>
          <p:nvPr/>
        </p:nvSpPr>
        <p:spPr>
          <a:xfrm>
            <a:off x="-71350" y="4756200"/>
            <a:ext cx="9252600" cy="464700"/>
          </a:xfrm>
          <a:prstGeom prst="rect">
            <a:avLst/>
          </a:prstGeom>
          <a:solidFill>
            <a:srgbClr val="00AE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antari"/>
              <a:ea typeface="Gantari"/>
              <a:cs typeface="Gantari"/>
              <a:sym typeface="Gantari"/>
            </a:endParaRPr>
          </a:p>
        </p:txBody>
      </p:sp>
      <p:pic>
        <p:nvPicPr>
          <p:cNvPr id="30" name="Google Shape;30;p7" title="geena-davis-institute-horizontal-bg-full-color-rgb-3in-w-300ppi.png"/>
          <p:cNvPicPr preferRelativeResize="0"/>
          <p:nvPr/>
        </p:nvPicPr>
        <p:blipFill rotWithShape="1">
          <a:blip r:embed="rId2">
            <a:alphaModFix/>
          </a:blip>
          <a:srcRect/>
          <a:stretch/>
        </p:blipFill>
        <p:spPr>
          <a:xfrm>
            <a:off x="7666741" y="-15503"/>
            <a:ext cx="1496613" cy="805620"/>
          </a:xfrm>
          <a:prstGeom prst="rect">
            <a:avLst/>
          </a:prstGeom>
          <a:noFill/>
          <a:ln>
            <a:noFill/>
          </a:ln>
        </p:spPr>
      </p:pic>
      <p:pic>
        <p:nvPicPr>
          <p:cNvPr id="31" name="Google Shape;31;p7" title="Logo_Signature_Container_Short_ENG_RGB.png"/>
          <p:cNvPicPr preferRelativeResize="0"/>
          <p:nvPr/>
        </p:nvPicPr>
        <p:blipFill rotWithShape="1">
          <a:blip r:embed="rId3">
            <a:alphaModFix/>
          </a:blip>
          <a:srcRect/>
          <a:stretch/>
        </p:blipFill>
        <p:spPr>
          <a:xfrm>
            <a:off x="6489828" y="-15503"/>
            <a:ext cx="1176909" cy="80562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tally blank slide">
  <p:cSld name="CUSTOM_5">
    <p:bg>
      <p:bgPr>
        <a:solidFill>
          <a:srgbClr val="0B2ECE"/>
        </a:solidFill>
        <a:effectLst/>
      </p:bgPr>
    </p:bg>
    <p:spTree>
      <p:nvGrpSpPr>
        <p:cNvPr id="1" name="Shape 3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each-day">
    <p:bg>
      <p:bgPr>
        <a:blipFill>
          <a:blip r:embed="rId9">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292850"/>
            <a:ext cx="7310700" cy="8010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B2ECE"/>
              </a:buClr>
              <a:buSzPts val="4800"/>
              <a:buFont typeface="Gantari"/>
              <a:buNone/>
              <a:defRPr sz="4800" b="1">
                <a:solidFill>
                  <a:srgbClr val="0B2ECE"/>
                </a:solidFill>
                <a:latin typeface="Gantari"/>
                <a:ea typeface="Gantari"/>
                <a:cs typeface="Gantari"/>
                <a:sym typeface="Gantari"/>
              </a:defRPr>
            </a:lvl1pPr>
            <a:lvl2pPr lvl="1">
              <a:spcBef>
                <a:spcPts val="0"/>
              </a:spcBef>
              <a:spcAft>
                <a:spcPts val="0"/>
              </a:spcAft>
              <a:buClr>
                <a:schemeClr val="accent1"/>
              </a:buClr>
              <a:buSzPts val="4200"/>
              <a:buFont typeface="Poppins"/>
              <a:buNone/>
              <a:defRPr sz="4200" b="1">
                <a:solidFill>
                  <a:schemeClr val="accent1"/>
                </a:solidFill>
                <a:latin typeface="Poppins"/>
                <a:ea typeface="Poppins"/>
                <a:cs typeface="Poppins"/>
                <a:sym typeface="Poppins"/>
              </a:defRPr>
            </a:lvl2pPr>
            <a:lvl3pPr lvl="2">
              <a:spcBef>
                <a:spcPts val="0"/>
              </a:spcBef>
              <a:spcAft>
                <a:spcPts val="0"/>
              </a:spcAft>
              <a:buClr>
                <a:schemeClr val="accent1"/>
              </a:buClr>
              <a:buSzPts val="4200"/>
              <a:buFont typeface="Poppins"/>
              <a:buNone/>
              <a:defRPr sz="4200" b="1">
                <a:solidFill>
                  <a:schemeClr val="accent1"/>
                </a:solidFill>
                <a:latin typeface="Poppins"/>
                <a:ea typeface="Poppins"/>
                <a:cs typeface="Poppins"/>
                <a:sym typeface="Poppins"/>
              </a:defRPr>
            </a:lvl3pPr>
            <a:lvl4pPr lvl="3">
              <a:spcBef>
                <a:spcPts val="0"/>
              </a:spcBef>
              <a:spcAft>
                <a:spcPts val="0"/>
              </a:spcAft>
              <a:buClr>
                <a:schemeClr val="accent1"/>
              </a:buClr>
              <a:buSzPts val="4200"/>
              <a:buFont typeface="Poppins"/>
              <a:buNone/>
              <a:defRPr sz="4200" b="1">
                <a:solidFill>
                  <a:schemeClr val="accent1"/>
                </a:solidFill>
                <a:latin typeface="Poppins"/>
                <a:ea typeface="Poppins"/>
                <a:cs typeface="Poppins"/>
                <a:sym typeface="Poppins"/>
              </a:defRPr>
            </a:lvl4pPr>
            <a:lvl5pPr lvl="4">
              <a:spcBef>
                <a:spcPts val="0"/>
              </a:spcBef>
              <a:spcAft>
                <a:spcPts val="0"/>
              </a:spcAft>
              <a:buClr>
                <a:schemeClr val="accent1"/>
              </a:buClr>
              <a:buSzPts val="4200"/>
              <a:buFont typeface="Poppins"/>
              <a:buNone/>
              <a:defRPr sz="4200" b="1">
                <a:solidFill>
                  <a:schemeClr val="accent1"/>
                </a:solidFill>
                <a:latin typeface="Poppins"/>
                <a:ea typeface="Poppins"/>
                <a:cs typeface="Poppins"/>
                <a:sym typeface="Poppins"/>
              </a:defRPr>
            </a:lvl5pPr>
            <a:lvl6pPr lvl="5">
              <a:spcBef>
                <a:spcPts val="0"/>
              </a:spcBef>
              <a:spcAft>
                <a:spcPts val="0"/>
              </a:spcAft>
              <a:buClr>
                <a:schemeClr val="accent1"/>
              </a:buClr>
              <a:buSzPts val="4200"/>
              <a:buFont typeface="Poppins"/>
              <a:buNone/>
              <a:defRPr sz="4200" b="1">
                <a:solidFill>
                  <a:schemeClr val="accent1"/>
                </a:solidFill>
                <a:latin typeface="Poppins"/>
                <a:ea typeface="Poppins"/>
                <a:cs typeface="Poppins"/>
                <a:sym typeface="Poppins"/>
              </a:defRPr>
            </a:lvl6pPr>
            <a:lvl7pPr lvl="6">
              <a:spcBef>
                <a:spcPts val="0"/>
              </a:spcBef>
              <a:spcAft>
                <a:spcPts val="0"/>
              </a:spcAft>
              <a:buClr>
                <a:schemeClr val="accent1"/>
              </a:buClr>
              <a:buSzPts val="4200"/>
              <a:buFont typeface="Poppins"/>
              <a:buNone/>
              <a:defRPr sz="4200" b="1">
                <a:solidFill>
                  <a:schemeClr val="accent1"/>
                </a:solidFill>
                <a:latin typeface="Poppins"/>
                <a:ea typeface="Poppins"/>
                <a:cs typeface="Poppins"/>
                <a:sym typeface="Poppins"/>
              </a:defRPr>
            </a:lvl7pPr>
            <a:lvl8pPr lvl="7">
              <a:spcBef>
                <a:spcPts val="0"/>
              </a:spcBef>
              <a:spcAft>
                <a:spcPts val="0"/>
              </a:spcAft>
              <a:buClr>
                <a:schemeClr val="accent1"/>
              </a:buClr>
              <a:buSzPts val="4200"/>
              <a:buFont typeface="Poppins"/>
              <a:buNone/>
              <a:defRPr sz="4200" b="1">
                <a:solidFill>
                  <a:schemeClr val="accent1"/>
                </a:solidFill>
                <a:latin typeface="Poppins"/>
                <a:ea typeface="Poppins"/>
                <a:cs typeface="Poppins"/>
                <a:sym typeface="Poppins"/>
              </a:defRPr>
            </a:lvl8pPr>
            <a:lvl9pPr lvl="8">
              <a:spcBef>
                <a:spcPts val="0"/>
              </a:spcBef>
              <a:spcAft>
                <a:spcPts val="0"/>
              </a:spcAft>
              <a:buClr>
                <a:schemeClr val="accent1"/>
              </a:buClr>
              <a:buSzPts val="4200"/>
              <a:buFont typeface="Poppins"/>
              <a:buNone/>
              <a:defRPr sz="4200" b="1">
                <a:solidFill>
                  <a:schemeClr val="accent1"/>
                </a:solidFill>
                <a:latin typeface="Poppins"/>
                <a:ea typeface="Poppins"/>
                <a:cs typeface="Poppins"/>
                <a:sym typeface="Poppins"/>
              </a:defRPr>
            </a:lvl9pPr>
          </a:lstStyle>
          <a:p>
            <a:endParaRPr/>
          </a:p>
        </p:txBody>
      </p:sp>
      <p:sp>
        <p:nvSpPr>
          <p:cNvPr id="7" name="Google Shape;7;p1"/>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normAutofit/>
          </a:bodyPr>
          <a:lstStyle>
            <a:lvl1pPr marL="457200" lvl="0" indent="-381000">
              <a:lnSpc>
                <a:spcPct val="115000"/>
              </a:lnSpc>
              <a:spcBef>
                <a:spcPts val="0"/>
              </a:spcBef>
              <a:spcAft>
                <a:spcPts val="0"/>
              </a:spcAft>
              <a:buSzPts val="2400"/>
              <a:buFont typeface="Gantari"/>
              <a:buChar char="●"/>
              <a:defRPr sz="2400">
                <a:latin typeface="Gantari"/>
                <a:ea typeface="Gantari"/>
                <a:cs typeface="Gantari"/>
                <a:sym typeface="Gantari"/>
              </a:defRPr>
            </a:lvl1pPr>
            <a:lvl2pPr marL="914400" lvl="1" indent="-381000">
              <a:lnSpc>
                <a:spcPct val="115000"/>
              </a:lnSpc>
              <a:spcBef>
                <a:spcPts val="0"/>
              </a:spcBef>
              <a:spcAft>
                <a:spcPts val="0"/>
              </a:spcAft>
              <a:buSzPts val="2400"/>
              <a:buFont typeface="Gantari"/>
              <a:buChar char="○"/>
              <a:defRPr sz="2400">
                <a:latin typeface="Gantari"/>
                <a:ea typeface="Gantari"/>
                <a:cs typeface="Gantari"/>
                <a:sym typeface="Gantari"/>
              </a:defRPr>
            </a:lvl2pPr>
            <a:lvl3pPr marL="1371600" lvl="2" indent="-381000">
              <a:lnSpc>
                <a:spcPct val="115000"/>
              </a:lnSpc>
              <a:spcBef>
                <a:spcPts val="0"/>
              </a:spcBef>
              <a:spcAft>
                <a:spcPts val="0"/>
              </a:spcAft>
              <a:buSzPts val="2400"/>
              <a:buFont typeface="Gantari"/>
              <a:buChar char="■"/>
              <a:defRPr sz="2400">
                <a:latin typeface="Gantari"/>
                <a:ea typeface="Gantari"/>
                <a:cs typeface="Gantari"/>
                <a:sym typeface="Gantari"/>
              </a:defRPr>
            </a:lvl3pPr>
            <a:lvl4pPr marL="1828800" lvl="3" indent="-381000">
              <a:lnSpc>
                <a:spcPct val="115000"/>
              </a:lnSpc>
              <a:spcBef>
                <a:spcPts val="0"/>
              </a:spcBef>
              <a:spcAft>
                <a:spcPts val="0"/>
              </a:spcAft>
              <a:buSzPts val="2400"/>
              <a:buFont typeface="Gantari"/>
              <a:buChar char="●"/>
              <a:defRPr sz="2400">
                <a:latin typeface="Gantari"/>
                <a:ea typeface="Gantari"/>
                <a:cs typeface="Gantari"/>
                <a:sym typeface="Gantari"/>
              </a:defRPr>
            </a:lvl4pPr>
            <a:lvl5pPr marL="2286000" lvl="4" indent="-381000">
              <a:lnSpc>
                <a:spcPct val="115000"/>
              </a:lnSpc>
              <a:spcBef>
                <a:spcPts val="0"/>
              </a:spcBef>
              <a:spcAft>
                <a:spcPts val="0"/>
              </a:spcAft>
              <a:buSzPts val="2400"/>
              <a:buFont typeface="Gantari"/>
              <a:buChar char="○"/>
              <a:defRPr sz="2400">
                <a:latin typeface="Gantari"/>
                <a:ea typeface="Gantari"/>
                <a:cs typeface="Gantari"/>
                <a:sym typeface="Gantari"/>
              </a:defRPr>
            </a:lvl5pPr>
            <a:lvl6pPr marL="2743200" lvl="5" indent="-381000">
              <a:lnSpc>
                <a:spcPct val="115000"/>
              </a:lnSpc>
              <a:spcBef>
                <a:spcPts val="0"/>
              </a:spcBef>
              <a:spcAft>
                <a:spcPts val="0"/>
              </a:spcAft>
              <a:buSzPts val="2400"/>
              <a:buFont typeface="Gantari"/>
              <a:buChar char="■"/>
              <a:defRPr sz="2400">
                <a:latin typeface="Gantari"/>
                <a:ea typeface="Gantari"/>
                <a:cs typeface="Gantari"/>
                <a:sym typeface="Gantari"/>
              </a:defRPr>
            </a:lvl6pPr>
            <a:lvl7pPr marL="3200400" lvl="6" indent="-381000">
              <a:lnSpc>
                <a:spcPct val="115000"/>
              </a:lnSpc>
              <a:spcBef>
                <a:spcPts val="0"/>
              </a:spcBef>
              <a:spcAft>
                <a:spcPts val="0"/>
              </a:spcAft>
              <a:buSzPts val="2400"/>
              <a:buFont typeface="Gantari"/>
              <a:buChar char="●"/>
              <a:defRPr sz="2400">
                <a:latin typeface="Gantari"/>
                <a:ea typeface="Gantari"/>
                <a:cs typeface="Gantari"/>
                <a:sym typeface="Gantari"/>
              </a:defRPr>
            </a:lvl7pPr>
            <a:lvl8pPr marL="3657600" lvl="7" indent="-381000">
              <a:lnSpc>
                <a:spcPct val="115000"/>
              </a:lnSpc>
              <a:spcBef>
                <a:spcPts val="0"/>
              </a:spcBef>
              <a:spcAft>
                <a:spcPts val="0"/>
              </a:spcAft>
              <a:buSzPts val="2400"/>
              <a:buFont typeface="Gantari"/>
              <a:buChar char="○"/>
              <a:defRPr sz="2400">
                <a:latin typeface="Gantari"/>
                <a:ea typeface="Gantari"/>
                <a:cs typeface="Gantari"/>
                <a:sym typeface="Gantari"/>
              </a:defRPr>
            </a:lvl8pPr>
            <a:lvl9pPr marL="4114800" lvl="8" indent="-381000">
              <a:lnSpc>
                <a:spcPct val="115000"/>
              </a:lnSpc>
              <a:spcBef>
                <a:spcPts val="0"/>
              </a:spcBef>
              <a:spcAft>
                <a:spcPts val="0"/>
              </a:spcAft>
              <a:buSzPts val="2400"/>
              <a:buFont typeface="Gantari"/>
              <a:buChar char="■"/>
              <a:defRPr sz="2400">
                <a:latin typeface="Gantari"/>
                <a:ea typeface="Gantari"/>
                <a:cs typeface="Gantari"/>
                <a:sym typeface="Ganta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7"/>
        <p:cNvGrpSpPr/>
        <p:nvPr/>
      </p:nvGrpSpPr>
      <p:grpSpPr>
        <a:xfrm>
          <a:off x="0" y="0"/>
          <a:ext cx="0" cy="0"/>
          <a:chOff x="0" y="0"/>
          <a:chExt cx="0" cy="0"/>
        </a:xfrm>
      </p:grpSpPr>
      <p:pic>
        <p:nvPicPr>
          <p:cNvPr id="38" name="Google Shape;38;p9" title="Photo by Pragyan Bezbaruah_Pexels.jpg"/>
          <p:cNvPicPr preferRelativeResize="0"/>
          <p:nvPr/>
        </p:nvPicPr>
        <p:blipFill rotWithShape="1">
          <a:blip r:embed="rId3">
            <a:alphaModFix/>
          </a:blip>
          <a:srcRect t="14812" b="14819"/>
          <a:stretch/>
        </p:blipFill>
        <p:spPr>
          <a:xfrm>
            <a:off x="0" y="0"/>
            <a:ext cx="9144003" cy="4288574"/>
          </a:xfrm>
          <a:prstGeom prst="rect">
            <a:avLst/>
          </a:prstGeom>
          <a:noFill/>
          <a:ln>
            <a:noFill/>
          </a:ln>
        </p:spPr>
      </p:pic>
      <p:sp>
        <p:nvSpPr>
          <p:cNvPr id="39" name="Google Shape;39;p9"/>
          <p:cNvSpPr txBox="1">
            <a:spLocks noGrp="1"/>
          </p:cNvSpPr>
          <p:nvPr>
            <p:ph type="title" idx="4294967295"/>
          </p:nvPr>
        </p:nvSpPr>
        <p:spPr>
          <a:xfrm>
            <a:off x="0" y="4288575"/>
            <a:ext cx="6473100" cy="855300"/>
          </a:xfrm>
          <a:prstGeom prst="rect">
            <a:avLst/>
          </a:prstGeom>
          <a:solidFill>
            <a:srgbClr val="00AEEF"/>
          </a:solidFill>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rgbClr val="FFFFFF"/>
                </a:solidFill>
                <a:latin typeface="Noto Sans"/>
                <a:ea typeface="Noto Sans"/>
                <a:cs typeface="Noto Sans"/>
                <a:sym typeface="Noto Sans"/>
              </a:rPr>
              <a:t>India Advertising Midline</a:t>
            </a:r>
            <a:endParaRPr sz="3000">
              <a:solidFill>
                <a:srgbClr val="FFFFFF"/>
              </a:solidFill>
              <a:latin typeface="Noto Sans"/>
              <a:ea typeface="Noto Sans"/>
              <a:cs typeface="Noto Sans"/>
              <a:sym typeface="Noto Sans"/>
            </a:endParaRPr>
          </a:p>
          <a:p>
            <a:pPr marL="0" lvl="0" indent="0" algn="ctr" rtl="0">
              <a:spcBef>
                <a:spcPts val="0"/>
              </a:spcBef>
              <a:spcAft>
                <a:spcPts val="0"/>
              </a:spcAft>
              <a:buNone/>
            </a:pPr>
            <a:r>
              <a:rPr lang="en" sz="1800" b="0">
                <a:solidFill>
                  <a:srgbClr val="FFFFFF"/>
                </a:solidFill>
                <a:latin typeface="Noto Sans"/>
                <a:ea typeface="Noto Sans"/>
                <a:cs typeface="Noto Sans"/>
                <a:sym typeface="Noto Sans"/>
              </a:rPr>
              <a:t>Gender Representation and Inclusion Trends</a:t>
            </a:r>
            <a:endParaRPr sz="1800" b="0">
              <a:solidFill>
                <a:srgbClr val="FFFFFF"/>
              </a:solidFill>
              <a:latin typeface="Noto Sans"/>
              <a:ea typeface="Noto Sans"/>
              <a:cs typeface="Noto Sans"/>
              <a:sym typeface="Noto Sans"/>
            </a:endParaRPr>
          </a:p>
        </p:txBody>
      </p:sp>
      <p:pic>
        <p:nvPicPr>
          <p:cNvPr id="40" name="Google Shape;40;p9" title="Logo_Signature_Container_Short_ENG_RGB.png"/>
          <p:cNvPicPr preferRelativeResize="0"/>
          <p:nvPr/>
        </p:nvPicPr>
        <p:blipFill rotWithShape="1">
          <a:blip r:embed="rId4">
            <a:alphaModFix/>
          </a:blip>
          <a:srcRect t="10493" b="10493"/>
          <a:stretch/>
        </p:blipFill>
        <p:spPr>
          <a:xfrm>
            <a:off x="5633768" y="-17495"/>
            <a:ext cx="1581448" cy="855374"/>
          </a:xfrm>
          <a:prstGeom prst="rect">
            <a:avLst/>
          </a:prstGeom>
          <a:noFill/>
          <a:ln>
            <a:noFill/>
          </a:ln>
        </p:spPr>
      </p:pic>
      <p:sp>
        <p:nvSpPr>
          <p:cNvPr id="41" name="Google Shape;41;p9"/>
          <p:cNvSpPr txBox="1"/>
          <p:nvPr/>
        </p:nvSpPr>
        <p:spPr>
          <a:xfrm>
            <a:off x="6632374" y="4466025"/>
            <a:ext cx="2334900" cy="50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b="1" dirty="0">
                <a:latin typeface="Noto Sans"/>
                <a:ea typeface="Noto Sans"/>
                <a:cs typeface="Noto Sans"/>
                <a:sym typeface="Noto Sans"/>
              </a:rPr>
              <a:t>07 July 2026</a:t>
            </a:r>
            <a:endParaRPr sz="2000" b="1" dirty="0">
              <a:latin typeface="Noto Sans"/>
              <a:ea typeface="Noto Sans"/>
              <a:cs typeface="Noto Sans"/>
              <a:sym typeface="Noto Sans"/>
            </a:endParaRPr>
          </a:p>
        </p:txBody>
      </p:sp>
      <p:pic>
        <p:nvPicPr>
          <p:cNvPr id="42" name="Google Shape;42;p9" title="geena-davis-institute-horizontal-bg-full-color-rgb-3in-w-300ppi.png"/>
          <p:cNvPicPr preferRelativeResize="0"/>
          <p:nvPr/>
        </p:nvPicPr>
        <p:blipFill>
          <a:blip r:embed="rId5">
            <a:alphaModFix/>
          </a:blip>
          <a:stretch>
            <a:fillRect/>
          </a:stretch>
        </p:blipFill>
        <p:spPr>
          <a:xfrm>
            <a:off x="7215223" y="-17497"/>
            <a:ext cx="1589073" cy="8553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p10"/>
          <p:cNvSpPr txBox="1">
            <a:spLocks noGrp="1"/>
          </p:cNvSpPr>
          <p:nvPr>
            <p:ph type="title"/>
          </p:nvPr>
        </p:nvSpPr>
        <p:spPr>
          <a:xfrm>
            <a:off x="340850" y="231150"/>
            <a:ext cx="6686100" cy="71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Overview &amp; methodology</a:t>
            </a:r>
            <a:endParaRPr>
              <a:solidFill>
                <a:srgbClr val="000000"/>
              </a:solidFill>
              <a:latin typeface="Noto Sans"/>
              <a:ea typeface="Noto Sans"/>
              <a:cs typeface="Noto Sans"/>
              <a:sym typeface="Noto Sans"/>
            </a:endParaRPr>
          </a:p>
        </p:txBody>
      </p:sp>
      <p:sp>
        <p:nvSpPr>
          <p:cNvPr id="49" name="Google Shape;49;p10"/>
          <p:cNvSpPr txBox="1">
            <a:spLocks noGrp="1"/>
          </p:cNvSpPr>
          <p:nvPr>
            <p:ph type="body" idx="1"/>
          </p:nvPr>
        </p:nvSpPr>
        <p:spPr>
          <a:xfrm>
            <a:off x="340856" y="976031"/>
            <a:ext cx="8428200" cy="35169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Noto Sans"/>
              <a:buChar char="●"/>
            </a:pPr>
            <a:r>
              <a:rPr lang="en">
                <a:latin typeface="Noto Sans"/>
                <a:ea typeface="Noto Sans"/>
                <a:cs typeface="Noto Sans"/>
                <a:sym typeface="Noto Sans"/>
              </a:rPr>
              <a:t>Content analysis of 996 advertisements from 2024 that received the most reach in India, according to the India Chapter of the International Advertising Association</a:t>
            </a:r>
            <a:endParaRPr>
              <a:latin typeface="Noto Sans"/>
              <a:ea typeface="Noto Sans"/>
              <a:cs typeface="Noto Sans"/>
              <a:sym typeface="Noto Sans"/>
            </a:endParaRPr>
          </a:p>
          <a:p>
            <a:pPr marL="457200" lvl="0" indent="-342900" algn="l" rtl="0">
              <a:spcBef>
                <a:spcPts val="0"/>
              </a:spcBef>
              <a:spcAft>
                <a:spcPts val="0"/>
              </a:spcAft>
              <a:buSzPts val="1800"/>
              <a:buFont typeface="Noto Sans"/>
              <a:buChar char="●"/>
            </a:pPr>
            <a:r>
              <a:rPr lang="en">
                <a:latin typeface="Noto Sans"/>
                <a:ea typeface="Noto Sans"/>
                <a:cs typeface="Noto Sans"/>
                <a:sym typeface="Noto Sans"/>
              </a:rPr>
              <a:t>The unit of analysis for this study is the character, as in the actor shown on screen</a:t>
            </a:r>
            <a:endParaRPr>
              <a:latin typeface="Noto Sans"/>
              <a:ea typeface="Noto Sans"/>
              <a:cs typeface="Noto Sans"/>
              <a:sym typeface="Noto Sans"/>
            </a:endParaRPr>
          </a:p>
          <a:p>
            <a:pPr marL="457200" lvl="0" indent="-342900" algn="l" rtl="0">
              <a:spcBef>
                <a:spcPts val="0"/>
              </a:spcBef>
              <a:spcAft>
                <a:spcPts val="0"/>
              </a:spcAft>
              <a:buSzPts val="1800"/>
              <a:buFont typeface="Noto Sans"/>
              <a:buChar char="●"/>
            </a:pPr>
            <a:r>
              <a:rPr lang="en">
                <a:latin typeface="Noto Sans"/>
                <a:ea typeface="Noto Sans"/>
                <a:cs typeface="Noto Sans"/>
                <a:sym typeface="Noto Sans"/>
              </a:rPr>
              <a:t>We compare results from this study to the benchmark study from 2021</a:t>
            </a:r>
            <a:endParaRPr>
              <a:latin typeface="Noto Sans"/>
              <a:ea typeface="Noto Sans"/>
              <a:cs typeface="Noto Sans"/>
              <a:sym typeface="Noto Sans"/>
            </a:endParaRPr>
          </a:p>
        </p:txBody>
      </p:sp>
      <p:graphicFrame>
        <p:nvGraphicFramePr>
          <p:cNvPr id="50" name="Google Shape;50;p10"/>
          <p:cNvGraphicFramePr/>
          <p:nvPr/>
        </p:nvGraphicFramePr>
        <p:xfrm>
          <a:off x="952500" y="3304330"/>
          <a:ext cx="7239000" cy="1188630"/>
        </p:xfrm>
        <a:graphic>
          <a:graphicData uri="http://schemas.openxmlformats.org/drawingml/2006/table">
            <a:tbl>
              <a:tblPr>
                <a:noFill/>
                <a:tableStyleId>{7961385B-0092-402C-A956-035C30822CC3}</a:tableStyleId>
              </a:tblPr>
              <a:tblGrid>
                <a:gridCol w="791900">
                  <a:extLst>
                    <a:ext uri="{9D8B030D-6E8A-4147-A177-3AD203B41FA5}">
                      <a16:colId xmlns:a16="http://schemas.microsoft.com/office/drawing/2014/main" val="20000"/>
                    </a:ext>
                  </a:extLst>
                </a:gridCol>
                <a:gridCol w="3223550">
                  <a:extLst>
                    <a:ext uri="{9D8B030D-6E8A-4147-A177-3AD203B41FA5}">
                      <a16:colId xmlns:a16="http://schemas.microsoft.com/office/drawing/2014/main" val="20001"/>
                    </a:ext>
                  </a:extLst>
                </a:gridCol>
                <a:gridCol w="322355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 b="1">
                          <a:solidFill>
                            <a:srgbClr val="FFFFFF"/>
                          </a:solidFill>
                          <a:latin typeface="Noto Sans"/>
                          <a:ea typeface="Noto Sans"/>
                          <a:cs typeface="Noto Sans"/>
                          <a:sym typeface="Noto Sans"/>
                        </a:rPr>
                        <a:t>Year</a:t>
                      </a:r>
                      <a:endParaRPr b="1">
                        <a:solidFill>
                          <a:srgbClr val="FFFFFF"/>
                        </a:solidFill>
                        <a:latin typeface="Noto Sans"/>
                        <a:ea typeface="Noto Sans"/>
                        <a:cs typeface="Noto Sans"/>
                        <a:sym typeface="Noto Sans"/>
                      </a:endParaRPr>
                    </a:p>
                  </a:txBody>
                  <a:tcPr marL="91425" marR="91425" marT="91425" marB="91425">
                    <a:solidFill>
                      <a:srgbClr val="00AEEF"/>
                    </a:solidFill>
                  </a:tcPr>
                </a:tc>
                <a:tc>
                  <a:txBody>
                    <a:bodyPr/>
                    <a:lstStyle/>
                    <a:p>
                      <a:pPr marL="0" lvl="0" indent="0" algn="l" rtl="0">
                        <a:spcBef>
                          <a:spcPts val="0"/>
                        </a:spcBef>
                        <a:spcAft>
                          <a:spcPts val="0"/>
                        </a:spcAft>
                        <a:buNone/>
                      </a:pPr>
                      <a:r>
                        <a:rPr lang="en" b="1">
                          <a:solidFill>
                            <a:srgbClr val="FFFFFF"/>
                          </a:solidFill>
                          <a:latin typeface="Noto Sans"/>
                          <a:ea typeface="Noto Sans"/>
                          <a:cs typeface="Noto Sans"/>
                          <a:sym typeface="Noto Sans"/>
                        </a:rPr>
                        <a:t>Sample of advertisements</a:t>
                      </a:r>
                      <a:endParaRPr b="1">
                        <a:solidFill>
                          <a:srgbClr val="FFFFFF"/>
                        </a:solidFill>
                        <a:latin typeface="Noto Sans"/>
                        <a:ea typeface="Noto Sans"/>
                        <a:cs typeface="Noto Sans"/>
                        <a:sym typeface="Noto Sans"/>
                      </a:endParaRPr>
                    </a:p>
                  </a:txBody>
                  <a:tcPr marL="91425" marR="91425" marT="91425" marB="91425">
                    <a:solidFill>
                      <a:srgbClr val="00AEEF"/>
                    </a:solidFill>
                  </a:tcPr>
                </a:tc>
                <a:tc>
                  <a:txBody>
                    <a:bodyPr/>
                    <a:lstStyle/>
                    <a:p>
                      <a:pPr marL="0" lvl="0" indent="0" algn="l" rtl="0">
                        <a:spcBef>
                          <a:spcPts val="0"/>
                        </a:spcBef>
                        <a:spcAft>
                          <a:spcPts val="0"/>
                        </a:spcAft>
                        <a:buNone/>
                      </a:pPr>
                      <a:r>
                        <a:rPr lang="en" b="1">
                          <a:solidFill>
                            <a:srgbClr val="FFFFFF"/>
                          </a:solidFill>
                          <a:latin typeface="Noto Sans"/>
                          <a:ea typeface="Noto Sans"/>
                          <a:cs typeface="Noto Sans"/>
                          <a:sym typeface="Noto Sans"/>
                        </a:rPr>
                        <a:t>Total number of characters</a:t>
                      </a:r>
                      <a:endParaRPr b="1">
                        <a:solidFill>
                          <a:srgbClr val="FFFFFF"/>
                        </a:solidFill>
                        <a:latin typeface="Noto Sans"/>
                        <a:ea typeface="Noto Sans"/>
                        <a:cs typeface="Noto Sans"/>
                        <a:sym typeface="Noto Sans"/>
                      </a:endParaRPr>
                    </a:p>
                  </a:txBody>
                  <a:tcPr marL="91425" marR="91425" marT="91425" marB="91425">
                    <a:solidFill>
                      <a:srgbClr val="00AEEF"/>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latin typeface="Noto Sans"/>
                          <a:ea typeface="Noto Sans"/>
                          <a:cs typeface="Noto Sans"/>
                          <a:sym typeface="Noto Sans"/>
                        </a:rPr>
                        <a:t>2019</a:t>
                      </a:r>
                      <a:endParaRPr>
                        <a:latin typeface="Noto Sans"/>
                        <a:ea typeface="Noto Sans"/>
                        <a:cs typeface="Noto Sans"/>
                        <a:sym typeface="Noto Sans"/>
                      </a:endParaRPr>
                    </a:p>
                  </a:txBody>
                  <a:tcPr marL="91425" marR="91425" marT="91425" marB="91425"/>
                </a:tc>
                <a:tc>
                  <a:txBody>
                    <a:bodyPr/>
                    <a:lstStyle/>
                    <a:p>
                      <a:pPr marL="0" lvl="0" indent="0" algn="l" rtl="0">
                        <a:spcBef>
                          <a:spcPts val="0"/>
                        </a:spcBef>
                        <a:spcAft>
                          <a:spcPts val="0"/>
                        </a:spcAft>
                        <a:buNone/>
                      </a:pPr>
                      <a:r>
                        <a:rPr lang="en">
                          <a:latin typeface="Noto Sans"/>
                          <a:ea typeface="Noto Sans"/>
                          <a:cs typeface="Noto Sans"/>
                          <a:sym typeface="Noto Sans"/>
                        </a:rPr>
                        <a:t>1,000 advertisements</a:t>
                      </a:r>
                      <a:endParaRPr>
                        <a:latin typeface="Noto Sans"/>
                        <a:ea typeface="Noto Sans"/>
                        <a:cs typeface="Noto Sans"/>
                        <a:sym typeface="Noto Sans"/>
                      </a:endParaRPr>
                    </a:p>
                  </a:txBody>
                  <a:tcPr marL="91425" marR="91425" marT="91425" marB="91425"/>
                </a:tc>
                <a:tc>
                  <a:txBody>
                    <a:bodyPr/>
                    <a:lstStyle/>
                    <a:p>
                      <a:pPr marL="0" lvl="0" indent="0" algn="l" rtl="0">
                        <a:spcBef>
                          <a:spcPts val="0"/>
                        </a:spcBef>
                        <a:spcAft>
                          <a:spcPts val="0"/>
                        </a:spcAft>
                        <a:buNone/>
                      </a:pPr>
                      <a:r>
                        <a:rPr lang="en">
                          <a:latin typeface="Noto Sans"/>
                          <a:ea typeface="Noto Sans"/>
                          <a:cs typeface="Noto Sans"/>
                          <a:sym typeface="Noto Sans"/>
                        </a:rPr>
                        <a:t>3,416 characters</a:t>
                      </a:r>
                      <a:endParaRPr>
                        <a:latin typeface="Noto Sans"/>
                        <a:ea typeface="Noto Sans"/>
                        <a:cs typeface="Noto Sans"/>
                        <a:sym typeface="Noto Sans"/>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latin typeface="Noto Sans"/>
                          <a:ea typeface="Noto Sans"/>
                          <a:cs typeface="Noto Sans"/>
                          <a:sym typeface="Noto Sans"/>
                        </a:rPr>
                        <a:t>2024</a:t>
                      </a:r>
                      <a:endParaRPr>
                        <a:latin typeface="Noto Sans"/>
                        <a:ea typeface="Noto Sans"/>
                        <a:cs typeface="Noto Sans"/>
                        <a:sym typeface="Noto Sans"/>
                      </a:endParaRPr>
                    </a:p>
                  </a:txBody>
                  <a:tcPr marL="91425" marR="91425" marT="91425" marB="91425"/>
                </a:tc>
                <a:tc>
                  <a:txBody>
                    <a:bodyPr/>
                    <a:lstStyle/>
                    <a:p>
                      <a:pPr marL="0" lvl="0" indent="0" algn="l" rtl="0">
                        <a:spcBef>
                          <a:spcPts val="0"/>
                        </a:spcBef>
                        <a:spcAft>
                          <a:spcPts val="0"/>
                        </a:spcAft>
                        <a:buNone/>
                      </a:pPr>
                      <a:r>
                        <a:rPr lang="en">
                          <a:latin typeface="Noto Sans"/>
                          <a:ea typeface="Noto Sans"/>
                          <a:cs typeface="Noto Sans"/>
                          <a:sym typeface="Noto Sans"/>
                        </a:rPr>
                        <a:t>996 advertisements</a:t>
                      </a:r>
                      <a:endParaRPr>
                        <a:latin typeface="Noto Sans"/>
                        <a:ea typeface="Noto Sans"/>
                        <a:cs typeface="Noto Sans"/>
                        <a:sym typeface="Noto Sans"/>
                      </a:endParaRPr>
                    </a:p>
                  </a:txBody>
                  <a:tcPr marL="91425" marR="91425" marT="91425" marB="91425"/>
                </a:tc>
                <a:tc>
                  <a:txBody>
                    <a:bodyPr/>
                    <a:lstStyle/>
                    <a:p>
                      <a:pPr marL="0" lvl="0" indent="0" algn="l" rtl="0">
                        <a:spcBef>
                          <a:spcPts val="0"/>
                        </a:spcBef>
                        <a:spcAft>
                          <a:spcPts val="0"/>
                        </a:spcAft>
                        <a:buNone/>
                      </a:pPr>
                      <a:r>
                        <a:rPr lang="en">
                          <a:latin typeface="Noto Sans"/>
                          <a:ea typeface="Noto Sans"/>
                          <a:cs typeface="Noto Sans"/>
                          <a:sym typeface="Noto Sans"/>
                        </a:rPr>
                        <a:t>3,917 characters</a:t>
                      </a:r>
                      <a:endParaRPr>
                        <a:latin typeface="Noto Sans"/>
                        <a:ea typeface="Noto Sans"/>
                        <a:cs typeface="Noto Sans"/>
                        <a:sym typeface="Noto Sans"/>
                      </a:endParaRPr>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Shape 263"/>
        <p:cNvGrpSpPr/>
        <p:nvPr/>
      </p:nvGrpSpPr>
      <p:grpSpPr>
        <a:xfrm>
          <a:off x="0" y="0"/>
          <a:ext cx="0" cy="0"/>
          <a:chOff x="0" y="0"/>
          <a:chExt cx="0" cy="0"/>
        </a:xfrm>
      </p:grpSpPr>
      <p:sp>
        <p:nvSpPr>
          <p:cNvPr id="264" name="Google Shape;264;p39"/>
          <p:cNvSpPr/>
          <p:nvPr/>
        </p:nvSpPr>
        <p:spPr>
          <a:xfrm>
            <a:off x="295800" y="312150"/>
            <a:ext cx="8552400" cy="4519200"/>
          </a:xfrm>
          <a:prstGeom prst="rect">
            <a:avLst/>
          </a:prstGeom>
          <a:noFill/>
          <a:ln w="76200" cap="flat" cmpd="sng">
            <a:solidFill>
              <a:srgbClr val="FF8200"/>
            </a:solidFill>
            <a:prstDash val="solid"/>
            <a:round/>
            <a:headEnd type="none" w="sm" len="sm"/>
            <a:tailEnd type="none" w="sm" len="sm"/>
          </a:ln>
        </p:spPr>
        <p:txBody>
          <a:bodyPr spcFirstLastPara="1" wrap="square" lIns="91425" tIns="91425" rIns="91425" bIns="91425" anchor="ctr" anchorCtr="0">
            <a:noAutofit/>
          </a:bodyPr>
          <a:lstStyle/>
          <a:p>
            <a:pPr algn="ctr" defTabSz="914378"/>
            <a:endParaRPr>
              <a:latin typeface="Gantari"/>
              <a:ea typeface="Gantari"/>
              <a:cs typeface="Gantari"/>
              <a:sym typeface="Gantari"/>
            </a:endParaRPr>
          </a:p>
        </p:txBody>
      </p:sp>
      <p:sp>
        <p:nvSpPr>
          <p:cNvPr id="265" name="Google Shape;265;p39"/>
          <p:cNvSpPr txBox="1"/>
          <p:nvPr/>
        </p:nvSpPr>
        <p:spPr>
          <a:xfrm>
            <a:off x="1116600" y="2294700"/>
            <a:ext cx="6910800" cy="554100"/>
          </a:xfrm>
          <a:prstGeom prst="rect">
            <a:avLst/>
          </a:prstGeom>
          <a:noFill/>
          <a:ln>
            <a:noFill/>
          </a:ln>
        </p:spPr>
        <p:txBody>
          <a:bodyPr spcFirstLastPara="1" wrap="square" lIns="91425" tIns="91425" rIns="91425" bIns="91425" anchor="ctr" anchorCtr="0">
            <a:noAutofit/>
          </a:bodyPr>
          <a:lstStyle/>
          <a:p>
            <a:pPr algn="ctr" defTabSz="914378"/>
            <a:r>
              <a:rPr lang="en" sz="4800" b="1">
                <a:solidFill>
                  <a:srgbClr val="FFFFFF"/>
                </a:solidFill>
                <a:latin typeface="Noto Sans"/>
                <a:ea typeface="Noto Sans"/>
                <a:cs typeface="Noto Sans"/>
                <a:sym typeface="Noto Sans"/>
              </a:rPr>
              <a:t>Lessons Learned and Good Practices</a:t>
            </a:r>
            <a:endParaRPr sz="4800" b="1">
              <a:solidFill>
                <a:srgbClr val="FFFFFF"/>
              </a:solidFill>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0"/>
          <p:cNvSpPr txBox="1">
            <a:spLocks noGrp="1"/>
          </p:cNvSpPr>
          <p:nvPr>
            <p:ph type="title"/>
          </p:nvPr>
        </p:nvSpPr>
        <p:spPr>
          <a:xfrm>
            <a:off x="340850" y="231150"/>
            <a:ext cx="66861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Establishing a Clear Baseline</a:t>
            </a:r>
            <a:endParaRPr>
              <a:solidFill>
                <a:srgbClr val="000000"/>
              </a:solidFill>
              <a:latin typeface="Noto Sans"/>
              <a:ea typeface="Noto Sans"/>
              <a:cs typeface="Noto Sans"/>
              <a:sym typeface="Noto Sans"/>
            </a:endParaRPr>
          </a:p>
        </p:txBody>
      </p:sp>
      <p:sp>
        <p:nvSpPr>
          <p:cNvPr id="271" name="Google Shape;271;p40"/>
          <p:cNvSpPr txBox="1">
            <a:spLocks noGrp="1"/>
          </p:cNvSpPr>
          <p:nvPr>
            <p:ph type="body" idx="1"/>
          </p:nvPr>
        </p:nvSpPr>
        <p:spPr>
          <a:xfrm>
            <a:off x="340850" y="943650"/>
            <a:ext cx="8428200" cy="3549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latin typeface="Noto Sans"/>
                <a:ea typeface="Noto Sans"/>
                <a:cs typeface="Noto Sans"/>
                <a:sym typeface="Noto Sans"/>
              </a:rPr>
              <a:t>The baseline study set a crucial foundation by identifying existing gender stereotypes and gaps in advertising content, which has enabled more focused discussions and interventions.</a:t>
            </a:r>
            <a:endParaRPr>
              <a:latin typeface="Noto Sans"/>
              <a:ea typeface="Noto Sans"/>
              <a:cs typeface="Noto Sans"/>
              <a:sym typeface="Noto Sans"/>
            </a:endParaRPr>
          </a:p>
        </p:txBody>
      </p:sp>
    </p:spTree>
    <p:extLst>
      <p:ext uri="{BB962C8B-B14F-4D97-AF65-F5344CB8AC3E}">
        <p14:creationId xmlns:p14="http://schemas.microsoft.com/office/powerpoint/2010/main" val="335971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1"/>
          <p:cNvSpPr txBox="1">
            <a:spLocks noGrp="1"/>
          </p:cNvSpPr>
          <p:nvPr>
            <p:ph type="title"/>
          </p:nvPr>
        </p:nvSpPr>
        <p:spPr>
          <a:xfrm>
            <a:off x="340850" y="231150"/>
            <a:ext cx="61497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Industry Collaboration is Key</a:t>
            </a:r>
            <a:endParaRPr>
              <a:solidFill>
                <a:srgbClr val="000000"/>
              </a:solidFill>
              <a:latin typeface="Noto Sans"/>
              <a:ea typeface="Noto Sans"/>
              <a:cs typeface="Noto Sans"/>
              <a:sym typeface="Noto Sans"/>
            </a:endParaRPr>
          </a:p>
        </p:txBody>
      </p:sp>
      <p:sp>
        <p:nvSpPr>
          <p:cNvPr id="277" name="Google Shape;277;p41"/>
          <p:cNvSpPr txBox="1">
            <a:spLocks noGrp="1"/>
          </p:cNvSpPr>
          <p:nvPr>
            <p:ph type="body" idx="1"/>
          </p:nvPr>
        </p:nvSpPr>
        <p:spPr>
          <a:xfrm>
            <a:off x="340850" y="943650"/>
            <a:ext cx="8428200" cy="3549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latin typeface="Noto Sans"/>
                <a:ea typeface="Noto Sans"/>
                <a:cs typeface="Noto Sans"/>
                <a:sym typeface="Noto Sans"/>
              </a:rPr>
              <a:t>Continuous engagement through agency roadshows, panel discussions, and workshops has fostered awareness and encouraged ownership of gender sensitivity among creative professionals and decision-makers.</a:t>
            </a:r>
            <a:endParaRPr>
              <a:latin typeface="Noto Sans"/>
              <a:ea typeface="Noto Sans"/>
              <a:cs typeface="Noto Sans"/>
              <a:sym typeface="Noto Sans"/>
            </a:endParaRPr>
          </a:p>
        </p:txBody>
      </p:sp>
    </p:spTree>
    <p:extLst>
      <p:ext uri="{BB962C8B-B14F-4D97-AF65-F5344CB8AC3E}">
        <p14:creationId xmlns:p14="http://schemas.microsoft.com/office/powerpoint/2010/main" val="826760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2"/>
          <p:cNvSpPr txBox="1">
            <a:spLocks noGrp="1"/>
          </p:cNvSpPr>
          <p:nvPr>
            <p:ph type="title"/>
          </p:nvPr>
        </p:nvSpPr>
        <p:spPr>
          <a:xfrm>
            <a:off x="340850" y="231150"/>
            <a:ext cx="6686100" cy="101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Importance of a Detailed </a:t>
            </a:r>
            <a:endParaRPr>
              <a:solidFill>
                <a:srgbClr val="000000"/>
              </a:solidFill>
              <a:latin typeface="Noto Sans"/>
              <a:ea typeface="Noto Sans"/>
              <a:cs typeface="Noto Sans"/>
              <a:sym typeface="Noto Sans"/>
            </a:endParaRPr>
          </a:p>
          <a:p>
            <a:pPr marL="0" lvl="0" indent="0" algn="l" rtl="0">
              <a:spcBef>
                <a:spcPts val="0"/>
              </a:spcBef>
              <a:spcAft>
                <a:spcPts val="0"/>
              </a:spcAft>
              <a:buNone/>
            </a:pPr>
            <a:r>
              <a:rPr lang="en">
                <a:solidFill>
                  <a:srgbClr val="000000"/>
                </a:solidFill>
                <a:latin typeface="Noto Sans"/>
                <a:ea typeface="Noto Sans"/>
                <a:cs typeface="Noto Sans"/>
                <a:sym typeface="Noto Sans"/>
              </a:rPr>
              <a:t>Coding Framework</a:t>
            </a:r>
            <a:endParaRPr>
              <a:solidFill>
                <a:srgbClr val="000000"/>
              </a:solidFill>
              <a:latin typeface="Noto Sans"/>
              <a:ea typeface="Noto Sans"/>
              <a:cs typeface="Noto Sans"/>
              <a:sym typeface="Noto Sans"/>
            </a:endParaRPr>
          </a:p>
        </p:txBody>
      </p:sp>
      <p:sp>
        <p:nvSpPr>
          <p:cNvPr id="283" name="Google Shape;283;p42"/>
          <p:cNvSpPr txBox="1">
            <a:spLocks noGrp="1"/>
          </p:cNvSpPr>
          <p:nvPr>
            <p:ph type="body" idx="1"/>
          </p:nvPr>
        </p:nvSpPr>
        <p:spPr>
          <a:xfrm>
            <a:off x="340850" y="1242150"/>
            <a:ext cx="8428200" cy="325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latin typeface="Noto Sans"/>
                <a:ea typeface="Noto Sans"/>
                <a:cs typeface="Noto Sans"/>
                <a:sym typeface="Noto Sans"/>
              </a:rPr>
              <a:t>The baseline's comprehensive coding of gender, age, skin tone, body type, and disability has proven effective in capturing nuanced representations and can guide future analyses.</a:t>
            </a:r>
            <a:endParaRPr>
              <a:latin typeface="Noto Sans"/>
              <a:ea typeface="Noto Sans"/>
              <a:cs typeface="Noto Sans"/>
              <a:sym typeface="Noto Sans"/>
            </a:endParaRPr>
          </a:p>
        </p:txBody>
      </p:sp>
    </p:spTree>
    <p:extLst>
      <p:ext uri="{BB962C8B-B14F-4D97-AF65-F5344CB8AC3E}">
        <p14:creationId xmlns:p14="http://schemas.microsoft.com/office/powerpoint/2010/main" val="434967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3"/>
          <p:cNvSpPr txBox="1">
            <a:spLocks noGrp="1"/>
          </p:cNvSpPr>
          <p:nvPr>
            <p:ph type="title"/>
          </p:nvPr>
        </p:nvSpPr>
        <p:spPr>
          <a:xfrm>
            <a:off x="340850" y="231150"/>
            <a:ext cx="66861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Highlighting Positive Role </a:t>
            </a:r>
            <a:endParaRPr>
              <a:solidFill>
                <a:srgbClr val="000000"/>
              </a:solidFill>
              <a:latin typeface="Noto Sans"/>
              <a:ea typeface="Noto Sans"/>
              <a:cs typeface="Noto Sans"/>
              <a:sym typeface="Noto Sans"/>
            </a:endParaRPr>
          </a:p>
          <a:p>
            <a:pPr marL="0" lvl="0" indent="0" algn="l" rtl="0">
              <a:spcBef>
                <a:spcPts val="0"/>
              </a:spcBef>
              <a:spcAft>
                <a:spcPts val="0"/>
              </a:spcAft>
              <a:buNone/>
            </a:pPr>
            <a:r>
              <a:rPr lang="en">
                <a:solidFill>
                  <a:srgbClr val="000000"/>
                </a:solidFill>
                <a:latin typeface="Noto Sans"/>
                <a:ea typeface="Noto Sans"/>
                <a:cs typeface="Noto Sans"/>
                <a:sym typeface="Noto Sans"/>
              </a:rPr>
              <a:t>Models</a:t>
            </a:r>
            <a:endParaRPr>
              <a:solidFill>
                <a:srgbClr val="000000"/>
              </a:solidFill>
              <a:latin typeface="Noto Sans"/>
              <a:ea typeface="Noto Sans"/>
              <a:cs typeface="Noto Sans"/>
              <a:sym typeface="Noto Sans"/>
            </a:endParaRPr>
          </a:p>
        </p:txBody>
      </p:sp>
      <p:sp>
        <p:nvSpPr>
          <p:cNvPr id="289" name="Google Shape;289;p43"/>
          <p:cNvSpPr txBox="1">
            <a:spLocks noGrp="1"/>
          </p:cNvSpPr>
          <p:nvPr>
            <p:ph type="body" idx="1"/>
          </p:nvPr>
        </p:nvSpPr>
        <p:spPr>
          <a:xfrm>
            <a:off x="340850" y="1329601"/>
            <a:ext cx="8428200" cy="31632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latin typeface="Noto Sans"/>
                <a:ea typeface="Noto Sans"/>
                <a:cs typeface="Noto Sans"/>
                <a:sym typeface="Noto Sans"/>
              </a:rPr>
              <a:t>Showcasing exemplary ads that break stereotypes — such as campaigns portraying women as leaders, decision-makers, and change agents — has inspired agencies to rethink traditional portrayals.</a:t>
            </a:r>
            <a:endParaRPr>
              <a:latin typeface="Noto Sans"/>
              <a:ea typeface="Noto Sans"/>
              <a:cs typeface="Noto Sans"/>
              <a:sym typeface="Noto Sans"/>
            </a:endParaRPr>
          </a:p>
        </p:txBody>
      </p:sp>
    </p:spTree>
    <p:extLst>
      <p:ext uri="{BB962C8B-B14F-4D97-AF65-F5344CB8AC3E}">
        <p14:creationId xmlns:p14="http://schemas.microsoft.com/office/powerpoint/2010/main" val="2325664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4"/>
          <p:cNvSpPr txBox="1">
            <a:spLocks noGrp="1"/>
          </p:cNvSpPr>
          <p:nvPr>
            <p:ph type="title"/>
          </p:nvPr>
        </p:nvSpPr>
        <p:spPr>
          <a:xfrm>
            <a:off x="340850" y="231150"/>
            <a:ext cx="6686100" cy="113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Aligning with Policies and Advocacy</a:t>
            </a:r>
            <a:endParaRPr>
              <a:solidFill>
                <a:srgbClr val="000000"/>
              </a:solidFill>
              <a:latin typeface="Noto Sans"/>
              <a:ea typeface="Noto Sans"/>
              <a:cs typeface="Noto Sans"/>
              <a:sym typeface="Noto Sans"/>
            </a:endParaRPr>
          </a:p>
        </p:txBody>
      </p:sp>
      <p:sp>
        <p:nvSpPr>
          <p:cNvPr id="295" name="Google Shape;295;p44"/>
          <p:cNvSpPr txBox="1">
            <a:spLocks noGrp="1"/>
          </p:cNvSpPr>
          <p:nvPr>
            <p:ph type="body" idx="1"/>
          </p:nvPr>
        </p:nvSpPr>
        <p:spPr>
          <a:xfrm>
            <a:off x="340850" y="1364551"/>
            <a:ext cx="8428200" cy="3128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latin typeface="Noto Sans"/>
                <a:ea typeface="Noto Sans"/>
                <a:cs typeface="Noto Sans"/>
                <a:sym typeface="Noto Sans"/>
              </a:rPr>
              <a:t>Early alignment of findings with relevant policies and industry standards has laid the groundwork for systemic change and sustainable impact.</a:t>
            </a:r>
            <a:endParaRPr>
              <a:latin typeface="Noto Sans"/>
              <a:ea typeface="Noto Sans"/>
              <a:cs typeface="Noto Sans"/>
              <a:sym typeface="Noto Sans"/>
            </a:endParaRPr>
          </a:p>
        </p:txBody>
      </p:sp>
    </p:spTree>
    <p:extLst>
      <p:ext uri="{BB962C8B-B14F-4D97-AF65-F5344CB8AC3E}">
        <p14:creationId xmlns:p14="http://schemas.microsoft.com/office/powerpoint/2010/main" val="3150319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Shape 77"/>
        <p:cNvGrpSpPr/>
        <p:nvPr/>
      </p:nvGrpSpPr>
      <p:grpSpPr>
        <a:xfrm>
          <a:off x="0" y="0"/>
          <a:ext cx="0" cy="0"/>
          <a:chOff x="0" y="0"/>
          <a:chExt cx="0" cy="0"/>
        </a:xfrm>
      </p:grpSpPr>
      <p:sp>
        <p:nvSpPr>
          <p:cNvPr id="78" name="Google Shape;78;p14"/>
          <p:cNvSpPr/>
          <p:nvPr/>
        </p:nvSpPr>
        <p:spPr>
          <a:xfrm>
            <a:off x="295800" y="312150"/>
            <a:ext cx="8552400" cy="4519200"/>
          </a:xfrm>
          <a:prstGeom prst="rect">
            <a:avLst/>
          </a:prstGeom>
          <a:noFill/>
          <a:ln w="76200" cap="flat" cmpd="sng">
            <a:solidFill>
              <a:srgbClr val="FF82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Noto Sans"/>
              <a:ea typeface="Noto Sans"/>
              <a:cs typeface="Noto Sans"/>
              <a:sym typeface="Noto Sans"/>
            </a:endParaRPr>
          </a:p>
        </p:txBody>
      </p:sp>
      <p:sp>
        <p:nvSpPr>
          <p:cNvPr id="79" name="Google Shape;79;p14"/>
          <p:cNvSpPr txBox="1"/>
          <p:nvPr/>
        </p:nvSpPr>
        <p:spPr>
          <a:xfrm>
            <a:off x="1116600" y="2294700"/>
            <a:ext cx="6910800" cy="554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800" b="1">
                <a:solidFill>
                  <a:srgbClr val="FFFFFF"/>
                </a:solidFill>
                <a:latin typeface="Gantari"/>
                <a:ea typeface="Gantari"/>
                <a:cs typeface="Gantari"/>
                <a:sym typeface="Gantari"/>
              </a:rPr>
              <a:t>Key Wins</a:t>
            </a:r>
            <a:endParaRPr sz="4800" b="1">
              <a:solidFill>
                <a:srgbClr val="FFFFFF"/>
              </a:solidFill>
              <a:latin typeface="Gantari"/>
              <a:ea typeface="Gantari"/>
              <a:cs typeface="Gantari"/>
              <a:sym typeface="Ganta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5"/>
          <p:cNvSpPr txBox="1">
            <a:spLocks noGrp="1"/>
          </p:cNvSpPr>
          <p:nvPr>
            <p:ph type="title"/>
          </p:nvPr>
        </p:nvSpPr>
        <p:spPr>
          <a:xfrm>
            <a:off x="340850" y="231150"/>
            <a:ext cx="61497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Men and women are similarly prominent in ads</a:t>
            </a:r>
            <a:endParaRPr>
              <a:solidFill>
                <a:srgbClr val="000000"/>
              </a:solidFill>
              <a:latin typeface="Noto Sans"/>
              <a:ea typeface="Noto Sans"/>
              <a:cs typeface="Noto Sans"/>
              <a:sym typeface="Noto Sans"/>
            </a:endParaRPr>
          </a:p>
        </p:txBody>
      </p:sp>
      <p:sp>
        <p:nvSpPr>
          <p:cNvPr id="85" name="Google Shape;85;p15"/>
          <p:cNvSpPr txBox="1">
            <a:spLocks noGrp="1"/>
          </p:cNvSpPr>
          <p:nvPr>
            <p:ph type="body" idx="1"/>
          </p:nvPr>
        </p:nvSpPr>
        <p:spPr>
          <a:xfrm>
            <a:off x="340856" y="1185970"/>
            <a:ext cx="8428200" cy="351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Noto Sans"/>
                <a:ea typeface="Noto Sans"/>
                <a:cs typeface="Noto Sans"/>
                <a:sym typeface="Noto Sans"/>
              </a:rPr>
              <a:t>Male and female characters make up </a:t>
            </a:r>
            <a:r>
              <a:rPr lang="en" b="1">
                <a:latin typeface="Noto Sans"/>
                <a:ea typeface="Noto Sans"/>
                <a:cs typeface="Noto Sans"/>
                <a:sym typeface="Noto Sans"/>
              </a:rPr>
              <a:t>about half of all characters on screen</a:t>
            </a:r>
            <a:r>
              <a:rPr lang="en">
                <a:latin typeface="Noto Sans"/>
                <a:ea typeface="Noto Sans"/>
                <a:cs typeface="Noto Sans"/>
                <a:sym typeface="Noto Sans"/>
              </a:rPr>
              <a:t> in 2024, similar to 2019. </a:t>
            </a:r>
            <a:endParaRPr>
              <a:latin typeface="Noto Sans"/>
              <a:ea typeface="Noto Sans"/>
              <a:cs typeface="Noto Sans"/>
              <a:sym typeface="Noto Sans"/>
            </a:endParaRPr>
          </a:p>
          <a:p>
            <a:pPr marL="0" lvl="0" indent="0" algn="l" rtl="0">
              <a:spcBef>
                <a:spcPts val="1200"/>
              </a:spcBef>
              <a:spcAft>
                <a:spcPts val="0"/>
              </a:spcAft>
              <a:buNone/>
            </a:pPr>
            <a:r>
              <a:rPr lang="en" b="1">
                <a:latin typeface="Noto Sans"/>
                <a:ea typeface="Noto Sans"/>
                <a:cs typeface="Noto Sans"/>
                <a:sym typeface="Noto Sans"/>
              </a:rPr>
              <a:t>Percent of female and male characters in Indian ads</a:t>
            </a:r>
            <a:endParaRPr b="1">
              <a:latin typeface="Noto Sans"/>
              <a:ea typeface="Noto Sans"/>
              <a:cs typeface="Noto Sans"/>
              <a:sym typeface="Noto Sans"/>
            </a:endParaRPr>
          </a:p>
          <a:p>
            <a:pPr marL="0" lvl="0" indent="0" algn="l" rtl="0">
              <a:spcBef>
                <a:spcPts val="1200"/>
              </a:spcBef>
              <a:spcAft>
                <a:spcPts val="0"/>
              </a:spcAft>
              <a:buNone/>
            </a:pPr>
            <a:endParaRPr>
              <a:latin typeface="Noto Sans"/>
              <a:ea typeface="Noto Sans"/>
              <a:cs typeface="Noto Sans"/>
              <a:sym typeface="Noto Sans"/>
            </a:endParaRPr>
          </a:p>
          <a:p>
            <a:pPr marL="0" lvl="0" indent="0" algn="l" rtl="0">
              <a:spcBef>
                <a:spcPts val="1200"/>
              </a:spcBef>
              <a:spcAft>
                <a:spcPts val="0"/>
              </a:spcAft>
              <a:buNone/>
            </a:pPr>
            <a:endParaRPr>
              <a:latin typeface="Noto Sans"/>
              <a:ea typeface="Noto Sans"/>
              <a:cs typeface="Noto Sans"/>
              <a:sym typeface="Noto Sans"/>
            </a:endParaRPr>
          </a:p>
          <a:p>
            <a:pPr marL="0" lvl="0" indent="0" algn="l" rtl="0">
              <a:spcBef>
                <a:spcPts val="1200"/>
              </a:spcBef>
              <a:spcAft>
                <a:spcPts val="1200"/>
              </a:spcAft>
              <a:buNone/>
            </a:pPr>
            <a:endParaRPr>
              <a:latin typeface="Noto Sans"/>
              <a:ea typeface="Noto Sans"/>
              <a:cs typeface="Noto Sans"/>
              <a:sym typeface="Noto Sans"/>
            </a:endParaRPr>
          </a:p>
        </p:txBody>
      </p:sp>
      <p:pic>
        <p:nvPicPr>
          <p:cNvPr id="86" name="Google Shape;86;p15" title="9B56Y-percent-of-female-and-male-characters-in-2024-indian-ads.png"/>
          <p:cNvPicPr preferRelativeResize="0"/>
          <p:nvPr/>
        </p:nvPicPr>
        <p:blipFill rotWithShape="1">
          <a:blip r:embed="rId3">
            <a:alphaModFix/>
          </a:blip>
          <a:srcRect t="18472" b="20640"/>
          <a:stretch/>
        </p:blipFill>
        <p:spPr>
          <a:xfrm>
            <a:off x="-17050" y="2321405"/>
            <a:ext cx="9143999" cy="1751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6"/>
          <p:cNvSpPr txBox="1">
            <a:spLocks noGrp="1"/>
          </p:cNvSpPr>
          <p:nvPr>
            <p:ph type="title"/>
          </p:nvPr>
        </p:nvSpPr>
        <p:spPr>
          <a:xfrm>
            <a:off x="340850" y="231150"/>
            <a:ext cx="61497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International comparison</a:t>
            </a:r>
            <a:endParaRPr>
              <a:solidFill>
                <a:srgbClr val="000000"/>
              </a:solidFill>
              <a:latin typeface="Noto Sans"/>
              <a:ea typeface="Noto Sans"/>
              <a:cs typeface="Noto Sans"/>
              <a:sym typeface="Noto Sans"/>
            </a:endParaRPr>
          </a:p>
        </p:txBody>
      </p:sp>
      <p:pic>
        <p:nvPicPr>
          <p:cNvPr id="92" name="Google Shape;92;p16" title="j1nWN-comparison-of-male-female-and-nonbinary-characters-in-ads-in-india-china-mexico-and-the-caribbean-.png"/>
          <p:cNvPicPr preferRelativeResize="0"/>
          <p:nvPr/>
        </p:nvPicPr>
        <p:blipFill rotWithShape="1">
          <a:blip r:embed="rId3">
            <a:alphaModFix/>
          </a:blip>
          <a:srcRect t="22831" b="13534"/>
          <a:stretch/>
        </p:blipFill>
        <p:spPr>
          <a:xfrm>
            <a:off x="0" y="1714501"/>
            <a:ext cx="9143999" cy="2759200"/>
          </a:xfrm>
          <a:prstGeom prst="rect">
            <a:avLst/>
          </a:prstGeom>
          <a:noFill/>
          <a:ln>
            <a:noFill/>
          </a:ln>
        </p:spPr>
      </p:pic>
      <p:sp>
        <p:nvSpPr>
          <p:cNvPr id="93" name="Google Shape;93;p16"/>
          <p:cNvSpPr txBox="1">
            <a:spLocks noGrp="1"/>
          </p:cNvSpPr>
          <p:nvPr>
            <p:ph type="body" idx="1"/>
          </p:nvPr>
        </p:nvSpPr>
        <p:spPr>
          <a:xfrm>
            <a:off x="340850" y="943650"/>
            <a:ext cx="8428200" cy="375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Noto Sans"/>
                <a:ea typeface="Noto Sans"/>
                <a:cs typeface="Noto Sans"/>
                <a:sym typeface="Noto Sans"/>
              </a:rPr>
              <a:t>Comparison of male, female, and nonbinary characters in ads in India, China, Mexico, and the Caribbean</a:t>
            </a:r>
            <a:endParaRPr>
              <a:latin typeface="Noto Sans"/>
              <a:ea typeface="Noto Sans"/>
              <a:cs typeface="Noto Sans"/>
              <a:sym typeface="Noto Sans"/>
            </a:endParaRPr>
          </a:p>
          <a:p>
            <a:pPr marL="0" lvl="0" indent="0" algn="l" rtl="0">
              <a:spcBef>
                <a:spcPts val="1200"/>
              </a:spcBef>
              <a:spcAft>
                <a:spcPts val="0"/>
              </a:spcAft>
              <a:buNone/>
            </a:pPr>
            <a:endParaRPr>
              <a:latin typeface="Noto Sans"/>
              <a:ea typeface="Noto Sans"/>
              <a:cs typeface="Noto Sans"/>
              <a:sym typeface="Noto Sans"/>
            </a:endParaRPr>
          </a:p>
          <a:p>
            <a:pPr marL="0" lvl="0" indent="0" algn="l" rtl="0">
              <a:spcBef>
                <a:spcPts val="1200"/>
              </a:spcBef>
              <a:spcAft>
                <a:spcPts val="1200"/>
              </a:spcAft>
              <a:buNone/>
            </a:pPr>
            <a:endParaRPr>
              <a:latin typeface="Noto Sans"/>
              <a:ea typeface="Noto Sans"/>
              <a:cs typeface="Noto Sans"/>
              <a:sym typeface="Noto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a:off x="340850" y="231150"/>
            <a:ext cx="66861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Greater body diversity</a:t>
            </a:r>
            <a:endParaRPr>
              <a:solidFill>
                <a:srgbClr val="000000"/>
              </a:solidFill>
              <a:latin typeface="Noto Sans"/>
              <a:ea typeface="Noto Sans"/>
              <a:cs typeface="Noto Sans"/>
              <a:sym typeface="Noto Sans"/>
            </a:endParaRPr>
          </a:p>
        </p:txBody>
      </p:sp>
      <p:sp>
        <p:nvSpPr>
          <p:cNvPr id="99" name="Google Shape;99;p17"/>
          <p:cNvSpPr txBox="1">
            <a:spLocks noGrp="1"/>
          </p:cNvSpPr>
          <p:nvPr>
            <p:ph type="body" idx="1"/>
          </p:nvPr>
        </p:nvSpPr>
        <p:spPr>
          <a:xfrm>
            <a:off x="340856" y="976031"/>
            <a:ext cx="8428200" cy="35169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dirty="0">
                <a:latin typeface="Noto Sans"/>
                <a:ea typeface="Noto Sans"/>
                <a:cs typeface="Noto Sans"/>
                <a:sym typeface="Noto Sans"/>
              </a:rPr>
              <a:t>Women and men are</a:t>
            </a:r>
            <a:r>
              <a:rPr lang="en" b="1" dirty="0">
                <a:latin typeface="Noto Sans"/>
                <a:ea typeface="Noto Sans"/>
                <a:cs typeface="Noto Sans"/>
                <a:sym typeface="Noto Sans"/>
              </a:rPr>
              <a:t> more likely to larger body size in 2024 than in 2019, pointing to more body diversity for all adults in newers ads.</a:t>
            </a:r>
            <a:endParaRPr dirty="0">
              <a:latin typeface="Noto Sans"/>
              <a:ea typeface="Noto Sans"/>
              <a:cs typeface="Noto Sans"/>
              <a:sym typeface="Noto Sans"/>
            </a:endParaRPr>
          </a:p>
          <a:p>
            <a:pPr marL="0" lvl="0" indent="0" algn="l" rtl="0">
              <a:spcBef>
                <a:spcPts val="1000"/>
              </a:spcBef>
              <a:spcAft>
                <a:spcPts val="0"/>
              </a:spcAft>
              <a:buNone/>
            </a:pPr>
            <a:r>
              <a:rPr lang="en" b="1" dirty="0">
                <a:latin typeface="Noto Sans"/>
                <a:ea typeface="Noto Sans"/>
                <a:cs typeface="Noto Sans"/>
                <a:sym typeface="Noto Sans"/>
              </a:rPr>
              <a:t>Proportion of overweight characters by gender</a:t>
            </a:r>
            <a:endParaRPr b="1"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1200"/>
              </a:spcAft>
              <a:buNone/>
            </a:pPr>
            <a:endParaRPr dirty="0">
              <a:latin typeface="Noto Sans"/>
              <a:ea typeface="Noto Sans"/>
              <a:cs typeface="Noto Sans"/>
              <a:sym typeface="Noto Sans"/>
            </a:endParaRPr>
          </a:p>
        </p:txBody>
      </p:sp>
      <p:pic>
        <p:nvPicPr>
          <p:cNvPr id="100" name="Google Shape;100;p17" title="ds2hp--insert-title-here-.png"/>
          <p:cNvPicPr preferRelativeResize="0"/>
          <p:nvPr/>
        </p:nvPicPr>
        <p:blipFill rotWithShape="1">
          <a:blip r:embed="rId3">
            <a:alphaModFix/>
          </a:blip>
          <a:srcRect b="24795"/>
          <a:stretch/>
        </p:blipFill>
        <p:spPr>
          <a:xfrm>
            <a:off x="-17050" y="2012151"/>
            <a:ext cx="9144002" cy="1774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8"/>
          <p:cNvSpPr txBox="1">
            <a:spLocks noGrp="1"/>
          </p:cNvSpPr>
          <p:nvPr>
            <p:ph type="title"/>
          </p:nvPr>
        </p:nvSpPr>
        <p:spPr>
          <a:xfrm>
            <a:off x="340850" y="231150"/>
            <a:ext cx="6686100" cy="104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More visibility for 50-plus characters</a:t>
            </a:r>
            <a:endParaRPr>
              <a:solidFill>
                <a:srgbClr val="000000"/>
              </a:solidFill>
              <a:latin typeface="Noto Sans"/>
              <a:ea typeface="Noto Sans"/>
              <a:cs typeface="Noto Sans"/>
              <a:sym typeface="Noto Sans"/>
            </a:endParaRPr>
          </a:p>
        </p:txBody>
      </p:sp>
      <p:sp>
        <p:nvSpPr>
          <p:cNvPr id="106" name="Google Shape;106;p18"/>
          <p:cNvSpPr txBox="1">
            <a:spLocks noGrp="1"/>
          </p:cNvSpPr>
          <p:nvPr>
            <p:ph type="body" idx="1"/>
          </p:nvPr>
        </p:nvSpPr>
        <p:spPr>
          <a:xfrm>
            <a:off x="357906" y="1277239"/>
            <a:ext cx="8428200" cy="35169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latin typeface="Noto Sans"/>
                <a:ea typeface="Noto Sans"/>
                <a:cs typeface="Noto Sans"/>
                <a:sym typeface="Noto Sans"/>
              </a:rPr>
              <a:t>Both women and men are </a:t>
            </a:r>
            <a:r>
              <a:rPr lang="en" b="1">
                <a:latin typeface="Noto Sans"/>
                <a:ea typeface="Noto Sans"/>
                <a:cs typeface="Noto Sans"/>
                <a:sym typeface="Noto Sans"/>
              </a:rPr>
              <a:t>more likely to be 50-plus in 2024</a:t>
            </a:r>
            <a:r>
              <a:rPr lang="en">
                <a:latin typeface="Noto Sans"/>
                <a:ea typeface="Noto Sans"/>
                <a:cs typeface="Noto Sans"/>
                <a:sym typeface="Noto Sans"/>
              </a:rPr>
              <a:t> than in 2019, </a:t>
            </a:r>
            <a:r>
              <a:rPr lang="en" b="1">
                <a:latin typeface="Noto Sans"/>
                <a:ea typeface="Noto Sans"/>
                <a:cs typeface="Noto Sans"/>
                <a:sym typeface="Noto Sans"/>
              </a:rPr>
              <a:t>pointing to more visibility for older adults in newer ads.</a:t>
            </a:r>
            <a:endParaRPr b="1">
              <a:latin typeface="Noto Sans"/>
              <a:ea typeface="Noto Sans"/>
              <a:cs typeface="Noto Sans"/>
              <a:sym typeface="Noto Sans"/>
            </a:endParaRPr>
          </a:p>
          <a:p>
            <a:pPr marL="0" lvl="0" indent="0" algn="l" rtl="0">
              <a:spcBef>
                <a:spcPts val="1000"/>
              </a:spcBef>
              <a:spcAft>
                <a:spcPts val="0"/>
              </a:spcAft>
              <a:buNone/>
            </a:pPr>
            <a:r>
              <a:rPr lang="en" b="1">
                <a:latin typeface="Noto Sans"/>
                <a:ea typeface="Noto Sans"/>
                <a:cs typeface="Noto Sans"/>
                <a:sym typeface="Noto Sans"/>
              </a:rPr>
              <a:t>Proportion of 50-plus characters by gender</a:t>
            </a:r>
            <a:endParaRPr b="1">
              <a:latin typeface="Noto Sans"/>
              <a:ea typeface="Noto Sans"/>
              <a:cs typeface="Noto Sans"/>
              <a:sym typeface="Noto Sans"/>
            </a:endParaRPr>
          </a:p>
          <a:p>
            <a:pPr marL="0" lvl="0" indent="0" algn="l" rtl="0">
              <a:spcBef>
                <a:spcPts val="1200"/>
              </a:spcBef>
              <a:spcAft>
                <a:spcPts val="0"/>
              </a:spcAft>
              <a:buNone/>
            </a:pPr>
            <a:endParaRPr>
              <a:latin typeface="Noto Sans"/>
              <a:ea typeface="Noto Sans"/>
              <a:cs typeface="Noto Sans"/>
              <a:sym typeface="Noto Sans"/>
            </a:endParaRPr>
          </a:p>
          <a:p>
            <a:pPr marL="0" lvl="0" indent="0" algn="l" rtl="0">
              <a:spcBef>
                <a:spcPts val="1200"/>
              </a:spcBef>
              <a:spcAft>
                <a:spcPts val="0"/>
              </a:spcAft>
              <a:buNone/>
            </a:pPr>
            <a:endParaRPr>
              <a:latin typeface="Noto Sans"/>
              <a:ea typeface="Noto Sans"/>
              <a:cs typeface="Noto Sans"/>
              <a:sym typeface="Noto Sans"/>
            </a:endParaRPr>
          </a:p>
          <a:p>
            <a:pPr marL="0" lvl="0" indent="0" algn="l" rtl="0">
              <a:spcBef>
                <a:spcPts val="1200"/>
              </a:spcBef>
              <a:spcAft>
                <a:spcPts val="0"/>
              </a:spcAft>
              <a:buNone/>
            </a:pPr>
            <a:endParaRPr>
              <a:latin typeface="Noto Sans"/>
              <a:ea typeface="Noto Sans"/>
              <a:cs typeface="Noto Sans"/>
              <a:sym typeface="Noto Sans"/>
            </a:endParaRPr>
          </a:p>
          <a:p>
            <a:pPr marL="0" lvl="0" indent="0" algn="l" rtl="0">
              <a:spcBef>
                <a:spcPts val="1200"/>
              </a:spcBef>
              <a:spcAft>
                <a:spcPts val="0"/>
              </a:spcAft>
              <a:buNone/>
            </a:pPr>
            <a:endParaRPr>
              <a:latin typeface="Noto Sans"/>
              <a:ea typeface="Noto Sans"/>
              <a:cs typeface="Noto Sans"/>
              <a:sym typeface="Noto Sans"/>
            </a:endParaRPr>
          </a:p>
          <a:p>
            <a:pPr marL="0" lvl="0" indent="0" algn="l" rtl="0">
              <a:spcBef>
                <a:spcPts val="1200"/>
              </a:spcBef>
              <a:spcAft>
                <a:spcPts val="1200"/>
              </a:spcAft>
              <a:buNone/>
            </a:pPr>
            <a:endParaRPr>
              <a:latin typeface="Noto Sans"/>
              <a:ea typeface="Noto Sans"/>
              <a:cs typeface="Noto Sans"/>
              <a:sym typeface="Noto Sans"/>
            </a:endParaRPr>
          </a:p>
        </p:txBody>
      </p:sp>
      <p:pic>
        <p:nvPicPr>
          <p:cNvPr id="107" name="Google Shape;107;p18" title="78Iqv-proportion-of-older-50-characters-by-gender-nbsp-.png"/>
          <p:cNvPicPr preferRelativeResize="0"/>
          <p:nvPr/>
        </p:nvPicPr>
        <p:blipFill rotWithShape="1">
          <a:blip r:embed="rId3">
            <a:alphaModFix/>
          </a:blip>
          <a:srcRect t="4068" b="20726"/>
          <a:stretch/>
        </p:blipFill>
        <p:spPr>
          <a:xfrm>
            <a:off x="0" y="2403526"/>
            <a:ext cx="9144002" cy="1774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9"/>
          <p:cNvSpPr txBox="1">
            <a:spLocks noGrp="1"/>
          </p:cNvSpPr>
          <p:nvPr>
            <p:ph type="title"/>
          </p:nvPr>
        </p:nvSpPr>
        <p:spPr>
          <a:xfrm>
            <a:off x="340850" y="231150"/>
            <a:ext cx="60972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Greater skin tone diversity</a:t>
            </a:r>
            <a:endParaRPr>
              <a:solidFill>
                <a:srgbClr val="000000"/>
              </a:solidFill>
              <a:latin typeface="Noto Sans"/>
              <a:ea typeface="Noto Sans"/>
              <a:cs typeface="Noto Sans"/>
              <a:sym typeface="Noto Sans"/>
            </a:endParaRPr>
          </a:p>
        </p:txBody>
      </p:sp>
      <p:sp>
        <p:nvSpPr>
          <p:cNvPr id="113" name="Google Shape;113;p19"/>
          <p:cNvSpPr txBox="1">
            <a:spLocks noGrp="1"/>
          </p:cNvSpPr>
          <p:nvPr>
            <p:ph type="body" idx="1"/>
          </p:nvPr>
        </p:nvSpPr>
        <p:spPr>
          <a:xfrm>
            <a:off x="340850" y="943650"/>
            <a:ext cx="8428200" cy="37593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latin typeface="Noto Sans"/>
                <a:ea typeface="Noto Sans"/>
                <a:cs typeface="Noto Sans"/>
                <a:sym typeface="Noto Sans"/>
              </a:rPr>
              <a:t>In 2024, both female and male characters are </a:t>
            </a:r>
            <a:r>
              <a:rPr lang="en" b="1">
                <a:latin typeface="Noto Sans"/>
                <a:ea typeface="Noto Sans"/>
                <a:cs typeface="Noto Sans"/>
                <a:sym typeface="Noto Sans"/>
              </a:rPr>
              <a:t>more likely to have a medium or dark skin tone</a:t>
            </a:r>
            <a:r>
              <a:rPr lang="en">
                <a:latin typeface="Noto Sans"/>
                <a:ea typeface="Noto Sans"/>
                <a:cs typeface="Noto Sans"/>
                <a:sym typeface="Noto Sans"/>
              </a:rPr>
              <a:t> than in 2019, </a:t>
            </a:r>
            <a:r>
              <a:rPr lang="en" b="1">
                <a:latin typeface="Noto Sans"/>
                <a:ea typeface="Noto Sans"/>
                <a:cs typeface="Noto Sans"/>
                <a:sym typeface="Noto Sans"/>
              </a:rPr>
              <a:t>suggesting more skin tone diversity in newer ads.</a:t>
            </a:r>
            <a:r>
              <a:rPr lang="en">
                <a:latin typeface="Noto Sans"/>
                <a:ea typeface="Noto Sans"/>
                <a:cs typeface="Noto Sans"/>
                <a:sym typeface="Noto Sans"/>
              </a:rPr>
              <a:t> </a:t>
            </a:r>
            <a:endParaRPr>
              <a:latin typeface="Noto Sans"/>
              <a:ea typeface="Noto Sans"/>
              <a:cs typeface="Noto Sans"/>
              <a:sym typeface="Noto Sans"/>
            </a:endParaRPr>
          </a:p>
          <a:p>
            <a:pPr marL="0" lvl="0" indent="0" algn="l" rtl="0">
              <a:spcBef>
                <a:spcPts val="1000"/>
              </a:spcBef>
              <a:spcAft>
                <a:spcPts val="0"/>
              </a:spcAft>
              <a:buNone/>
            </a:pPr>
            <a:endParaRPr>
              <a:latin typeface="Noto Sans"/>
              <a:ea typeface="Noto Sans"/>
              <a:cs typeface="Noto Sans"/>
              <a:sym typeface="Noto Sans"/>
            </a:endParaRPr>
          </a:p>
          <a:p>
            <a:pPr marL="0" lvl="0" indent="457200" algn="l" rtl="0">
              <a:spcBef>
                <a:spcPts val="1200"/>
              </a:spcBef>
              <a:spcAft>
                <a:spcPts val="0"/>
              </a:spcAft>
              <a:buNone/>
            </a:pPr>
            <a:r>
              <a:rPr lang="en" b="1">
                <a:latin typeface="Noto Sans"/>
                <a:ea typeface="Noto Sans"/>
                <a:cs typeface="Noto Sans"/>
                <a:sym typeface="Noto Sans"/>
              </a:rPr>
              <a:t>% Female characters				% Male characters</a:t>
            </a:r>
            <a:endParaRPr b="1">
              <a:latin typeface="Noto Sans"/>
              <a:ea typeface="Noto Sans"/>
              <a:cs typeface="Noto Sans"/>
              <a:sym typeface="Noto Sans"/>
            </a:endParaRPr>
          </a:p>
          <a:p>
            <a:pPr marL="0" lvl="0" indent="0" algn="l" rtl="0">
              <a:spcBef>
                <a:spcPts val="1200"/>
              </a:spcBef>
              <a:spcAft>
                <a:spcPts val="0"/>
              </a:spcAft>
              <a:buNone/>
            </a:pPr>
            <a:endParaRPr>
              <a:latin typeface="Noto Sans"/>
              <a:ea typeface="Noto Sans"/>
              <a:cs typeface="Noto Sans"/>
              <a:sym typeface="Noto Sans"/>
            </a:endParaRPr>
          </a:p>
          <a:p>
            <a:pPr marL="0" lvl="0" indent="0" algn="l" rtl="0">
              <a:spcBef>
                <a:spcPts val="1200"/>
              </a:spcBef>
              <a:spcAft>
                <a:spcPts val="0"/>
              </a:spcAft>
              <a:buNone/>
            </a:pPr>
            <a:endParaRPr>
              <a:latin typeface="Noto Sans"/>
              <a:ea typeface="Noto Sans"/>
              <a:cs typeface="Noto Sans"/>
              <a:sym typeface="Noto Sans"/>
            </a:endParaRPr>
          </a:p>
          <a:p>
            <a:pPr marL="0" lvl="0" indent="0" algn="l" rtl="0">
              <a:lnSpc>
                <a:spcPct val="100000"/>
              </a:lnSpc>
              <a:spcBef>
                <a:spcPts val="1200"/>
              </a:spcBef>
              <a:spcAft>
                <a:spcPts val="1200"/>
              </a:spcAft>
              <a:buNone/>
            </a:pPr>
            <a:endParaRPr>
              <a:latin typeface="Noto Sans"/>
              <a:ea typeface="Noto Sans"/>
              <a:cs typeface="Noto Sans"/>
              <a:sym typeface="Noto Sans"/>
            </a:endParaRPr>
          </a:p>
        </p:txBody>
      </p:sp>
      <p:pic>
        <p:nvPicPr>
          <p:cNvPr id="114" name="Google Shape;114;p19" title="T1qBX-proportion-of-female-characters-by-skin-tone-.png"/>
          <p:cNvPicPr preferRelativeResize="0"/>
          <p:nvPr/>
        </p:nvPicPr>
        <p:blipFill rotWithShape="1">
          <a:blip r:embed="rId3">
            <a:alphaModFix/>
          </a:blip>
          <a:srcRect b="20076"/>
          <a:stretch/>
        </p:blipFill>
        <p:spPr>
          <a:xfrm>
            <a:off x="0" y="2816724"/>
            <a:ext cx="4793599" cy="1886150"/>
          </a:xfrm>
          <a:prstGeom prst="rect">
            <a:avLst/>
          </a:prstGeom>
          <a:noFill/>
          <a:ln>
            <a:noFill/>
          </a:ln>
        </p:spPr>
      </p:pic>
      <p:pic>
        <p:nvPicPr>
          <p:cNvPr id="115" name="Google Shape;115;p19" title="bN2d3-proportion-of-male-characters-by-skin-tone-.png"/>
          <p:cNvPicPr preferRelativeResize="0"/>
          <p:nvPr/>
        </p:nvPicPr>
        <p:blipFill rotWithShape="1">
          <a:blip r:embed="rId4">
            <a:alphaModFix/>
          </a:blip>
          <a:srcRect l="14120" t="553" r="1881" b="20382"/>
          <a:stretch/>
        </p:blipFill>
        <p:spPr>
          <a:xfrm>
            <a:off x="4572000" y="2816725"/>
            <a:ext cx="4070479" cy="18861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0"/>
          <p:cNvSpPr txBox="1">
            <a:spLocks noGrp="1"/>
          </p:cNvSpPr>
          <p:nvPr>
            <p:ph type="title"/>
          </p:nvPr>
        </p:nvSpPr>
        <p:spPr>
          <a:xfrm>
            <a:off x="340850" y="231150"/>
            <a:ext cx="60273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Less sexualization in advertising</a:t>
            </a:r>
            <a:endParaRPr>
              <a:solidFill>
                <a:srgbClr val="000000"/>
              </a:solidFill>
              <a:latin typeface="Noto Sans"/>
              <a:ea typeface="Noto Sans"/>
              <a:cs typeface="Noto Sans"/>
              <a:sym typeface="Noto Sans"/>
            </a:endParaRPr>
          </a:p>
        </p:txBody>
      </p:sp>
      <p:sp>
        <p:nvSpPr>
          <p:cNvPr id="121" name="Google Shape;121;p20"/>
          <p:cNvSpPr txBox="1">
            <a:spLocks noGrp="1"/>
          </p:cNvSpPr>
          <p:nvPr>
            <p:ph type="body" idx="1"/>
          </p:nvPr>
        </p:nvSpPr>
        <p:spPr>
          <a:xfrm>
            <a:off x="340856" y="1220960"/>
            <a:ext cx="8428200" cy="3516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latin typeface="Noto Sans"/>
                <a:ea typeface="Noto Sans"/>
                <a:cs typeface="Noto Sans"/>
                <a:sym typeface="Noto Sans"/>
              </a:rPr>
              <a:t>Both female and male characters are </a:t>
            </a:r>
            <a:r>
              <a:rPr lang="en" b="1">
                <a:latin typeface="Noto Sans"/>
                <a:ea typeface="Noto Sans"/>
                <a:cs typeface="Noto Sans"/>
                <a:sym typeface="Noto Sans"/>
              </a:rPr>
              <a:t>almost half as likely in 2024 to be depicted in sexually revealing clothing</a:t>
            </a:r>
            <a:r>
              <a:rPr lang="en">
                <a:latin typeface="Noto Sans"/>
                <a:ea typeface="Noto Sans"/>
                <a:cs typeface="Noto Sans"/>
                <a:sym typeface="Noto Sans"/>
              </a:rPr>
              <a:t> than they were in 2019. There was not an increase in the share of female characters shown in a state of nudity or explicitly objectified from 2019 to 2024.</a:t>
            </a:r>
            <a:endParaRPr>
              <a:latin typeface="Noto Sans"/>
              <a:ea typeface="Noto Sans"/>
              <a:cs typeface="Noto Sans"/>
              <a:sym typeface="Noto Sans"/>
            </a:endParaRPr>
          </a:p>
        </p:txBody>
      </p:sp>
      <p:sp>
        <p:nvSpPr>
          <p:cNvPr id="122" name="Google Shape;122;p20"/>
          <p:cNvSpPr txBox="1"/>
          <p:nvPr/>
        </p:nvSpPr>
        <p:spPr>
          <a:xfrm>
            <a:off x="7162100" y="4174365"/>
            <a:ext cx="813300" cy="38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FFFFFF"/>
                </a:solidFill>
                <a:latin typeface="Noto Sans"/>
                <a:ea typeface="Noto Sans"/>
                <a:cs typeface="Noto Sans"/>
                <a:sym typeface="Noto Sans"/>
              </a:rPr>
              <a:t>3.4%</a:t>
            </a:r>
            <a:endParaRPr sz="1800" b="1">
              <a:solidFill>
                <a:srgbClr val="FFFFFF"/>
              </a:solidFill>
              <a:latin typeface="Noto Sans"/>
              <a:ea typeface="Noto Sans"/>
              <a:cs typeface="Noto Sans"/>
              <a:sym typeface="Noto Sans"/>
            </a:endParaRPr>
          </a:p>
        </p:txBody>
      </p:sp>
      <p:pic>
        <p:nvPicPr>
          <p:cNvPr id="123" name="Google Shape;123;p20" title="iOUOK-sexualization-of-characters-by-gender.png"/>
          <p:cNvPicPr preferRelativeResize="0"/>
          <p:nvPr/>
        </p:nvPicPr>
        <p:blipFill rotWithShape="1">
          <a:blip r:embed="rId3">
            <a:alphaModFix/>
          </a:blip>
          <a:srcRect b="22815"/>
          <a:stretch/>
        </p:blipFill>
        <p:spPr>
          <a:xfrm>
            <a:off x="0" y="2533651"/>
            <a:ext cx="9144002" cy="21856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1"/>
          <p:cNvSpPr txBox="1">
            <a:spLocks noGrp="1"/>
          </p:cNvSpPr>
          <p:nvPr>
            <p:ph type="title"/>
          </p:nvPr>
        </p:nvSpPr>
        <p:spPr>
          <a:xfrm>
            <a:off x="340850" y="231150"/>
            <a:ext cx="61497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Women in the workforce</a:t>
            </a:r>
            <a:endParaRPr>
              <a:solidFill>
                <a:srgbClr val="000000"/>
              </a:solidFill>
              <a:latin typeface="Noto Sans"/>
              <a:ea typeface="Noto Sans"/>
              <a:cs typeface="Noto Sans"/>
              <a:sym typeface="Noto Sans"/>
            </a:endParaRPr>
          </a:p>
        </p:txBody>
      </p:sp>
      <p:sp>
        <p:nvSpPr>
          <p:cNvPr id="129" name="Google Shape;129;p21"/>
          <p:cNvSpPr txBox="1"/>
          <p:nvPr/>
        </p:nvSpPr>
        <p:spPr>
          <a:xfrm>
            <a:off x="2710900" y="3012325"/>
            <a:ext cx="922800" cy="38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FFFFFF"/>
                </a:solidFill>
                <a:latin typeface="Noto Sans"/>
                <a:ea typeface="Noto Sans"/>
                <a:cs typeface="Noto Sans"/>
                <a:sym typeface="Noto Sans"/>
              </a:rPr>
              <a:t>14.6%</a:t>
            </a:r>
            <a:endParaRPr sz="1800" b="1">
              <a:solidFill>
                <a:srgbClr val="FFFFFF"/>
              </a:solidFill>
              <a:latin typeface="Noto Sans"/>
              <a:ea typeface="Noto Sans"/>
              <a:cs typeface="Noto Sans"/>
              <a:sym typeface="Noto Sans"/>
            </a:endParaRPr>
          </a:p>
        </p:txBody>
      </p:sp>
      <p:sp>
        <p:nvSpPr>
          <p:cNvPr id="130" name="Google Shape;130;p21"/>
          <p:cNvSpPr txBox="1">
            <a:spLocks noGrp="1"/>
          </p:cNvSpPr>
          <p:nvPr>
            <p:ph type="body" idx="1"/>
          </p:nvPr>
        </p:nvSpPr>
        <p:spPr>
          <a:xfrm>
            <a:off x="340850" y="943651"/>
            <a:ext cx="8428200" cy="395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Noto Sans"/>
                <a:ea typeface="Noto Sans"/>
                <a:cs typeface="Noto Sans"/>
                <a:sym typeface="Noto Sans"/>
              </a:rPr>
              <a:t>Female (and male) characters in 2024 are </a:t>
            </a:r>
            <a:r>
              <a:rPr lang="en" b="1">
                <a:latin typeface="Noto Sans"/>
                <a:ea typeface="Noto Sans"/>
                <a:cs typeface="Noto Sans"/>
                <a:sym typeface="Noto Sans"/>
              </a:rPr>
              <a:t>more likely to have a paid occupation (e.g., doctor, scientist) and be shown working</a:t>
            </a:r>
            <a:r>
              <a:rPr lang="en">
                <a:latin typeface="Noto Sans"/>
                <a:ea typeface="Noto Sans"/>
                <a:cs typeface="Noto Sans"/>
                <a:sym typeface="Noto Sans"/>
              </a:rPr>
              <a:t> than in 2019. Both female and male characters in 2024 are </a:t>
            </a:r>
            <a:r>
              <a:rPr lang="en" b="1">
                <a:latin typeface="Noto Sans"/>
                <a:ea typeface="Noto Sans"/>
                <a:cs typeface="Noto Sans"/>
                <a:sym typeface="Noto Sans"/>
              </a:rPr>
              <a:t>less likely to be shown in the office</a:t>
            </a:r>
            <a:r>
              <a:rPr lang="en">
                <a:latin typeface="Noto Sans"/>
                <a:ea typeface="Noto Sans"/>
                <a:cs typeface="Noto Sans"/>
                <a:sym typeface="Noto Sans"/>
              </a:rPr>
              <a:t> than in 2019.</a:t>
            </a:r>
            <a:endParaRPr>
              <a:latin typeface="Noto Sans"/>
              <a:ea typeface="Noto Sans"/>
              <a:cs typeface="Noto Sans"/>
              <a:sym typeface="Noto Sans"/>
            </a:endParaRPr>
          </a:p>
          <a:p>
            <a:pPr marL="0" lvl="0" indent="0" algn="l" rtl="0">
              <a:spcBef>
                <a:spcPts val="1200"/>
              </a:spcBef>
              <a:spcAft>
                <a:spcPts val="0"/>
              </a:spcAft>
              <a:buNone/>
            </a:pPr>
            <a:endParaRPr>
              <a:latin typeface="Noto Sans"/>
              <a:ea typeface="Noto Sans"/>
              <a:cs typeface="Noto Sans"/>
              <a:sym typeface="Noto Sans"/>
            </a:endParaRPr>
          </a:p>
          <a:p>
            <a:pPr marL="0" lvl="0" indent="0" algn="l" rtl="0">
              <a:spcBef>
                <a:spcPts val="1200"/>
              </a:spcBef>
              <a:spcAft>
                <a:spcPts val="0"/>
              </a:spcAft>
              <a:buNone/>
            </a:pPr>
            <a:endParaRPr>
              <a:latin typeface="Noto Sans"/>
              <a:ea typeface="Noto Sans"/>
              <a:cs typeface="Noto Sans"/>
              <a:sym typeface="Noto Sans"/>
            </a:endParaRPr>
          </a:p>
          <a:p>
            <a:pPr marL="0" lvl="0" indent="0" algn="l" rtl="0">
              <a:lnSpc>
                <a:spcPct val="100000"/>
              </a:lnSpc>
              <a:spcBef>
                <a:spcPts val="1200"/>
              </a:spcBef>
              <a:spcAft>
                <a:spcPts val="0"/>
              </a:spcAft>
              <a:buNone/>
            </a:pPr>
            <a:endParaRPr>
              <a:latin typeface="Noto Sans"/>
              <a:ea typeface="Noto Sans"/>
              <a:cs typeface="Noto Sans"/>
              <a:sym typeface="Noto Sans"/>
            </a:endParaRPr>
          </a:p>
        </p:txBody>
      </p:sp>
      <p:pic>
        <p:nvPicPr>
          <p:cNvPr id="131" name="Google Shape;131;p21" title="jxGmI-leadership-amp-occupation-of-characters-by-gender-.png"/>
          <p:cNvPicPr preferRelativeResize="0"/>
          <p:nvPr/>
        </p:nvPicPr>
        <p:blipFill rotWithShape="1">
          <a:blip r:embed="rId3">
            <a:alphaModFix/>
          </a:blip>
          <a:srcRect b="19646"/>
          <a:stretch/>
        </p:blipFill>
        <p:spPr>
          <a:xfrm>
            <a:off x="0" y="2402400"/>
            <a:ext cx="9143999" cy="22754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2"/>
          <p:cNvSpPr txBox="1">
            <a:spLocks noGrp="1"/>
          </p:cNvSpPr>
          <p:nvPr>
            <p:ph type="title"/>
          </p:nvPr>
        </p:nvSpPr>
        <p:spPr>
          <a:xfrm>
            <a:off x="340850" y="231150"/>
            <a:ext cx="66861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Sharing the caregiving load</a:t>
            </a:r>
            <a:endParaRPr>
              <a:solidFill>
                <a:srgbClr val="000000"/>
              </a:solidFill>
              <a:latin typeface="Noto Sans"/>
              <a:ea typeface="Noto Sans"/>
              <a:cs typeface="Noto Sans"/>
              <a:sym typeface="Noto Sans"/>
            </a:endParaRPr>
          </a:p>
        </p:txBody>
      </p:sp>
      <p:sp>
        <p:nvSpPr>
          <p:cNvPr id="137" name="Google Shape;137;p22"/>
          <p:cNvSpPr txBox="1">
            <a:spLocks noGrp="1"/>
          </p:cNvSpPr>
          <p:nvPr>
            <p:ph type="body" idx="1"/>
          </p:nvPr>
        </p:nvSpPr>
        <p:spPr>
          <a:xfrm>
            <a:off x="340850" y="943650"/>
            <a:ext cx="8428200" cy="3549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latin typeface="Noto Sans"/>
                <a:ea typeface="Noto Sans"/>
                <a:cs typeface="Noto Sans"/>
                <a:sym typeface="Noto Sans"/>
              </a:rPr>
              <a:t>From 2019 to 2024, </a:t>
            </a:r>
            <a:r>
              <a:rPr lang="en" b="1">
                <a:latin typeface="Noto Sans"/>
                <a:ea typeface="Noto Sans"/>
                <a:cs typeface="Noto Sans"/>
                <a:sym typeface="Noto Sans"/>
              </a:rPr>
              <a:t>the parenting gender gap closed</a:t>
            </a:r>
            <a:r>
              <a:rPr lang="en">
                <a:latin typeface="Noto Sans"/>
                <a:ea typeface="Noto Sans"/>
                <a:cs typeface="Noto Sans"/>
                <a:sym typeface="Noto Sans"/>
              </a:rPr>
              <a:t> from 12.8 points to 6.5 points. The </a:t>
            </a:r>
            <a:r>
              <a:rPr lang="en" b="1">
                <a:latin typeface="Noto Sans"/>
                <a:ea typeface="Noto Sans"/>
                <a:cs typeface="Noto Sans"/>
                <a:sym typeface="Noto Sans"/>
              </a:rPr>
              <a:t>gender gap also closed for characters shown caregiving </a:t>
            </a:r>
            <a:r>
              <a:rPr lang="en">
                <a:latin typeface="Noto Sans"/>
                <a:ea typeface="Noto Sans"/>
                <a:cs typeface="Noto Sans"/>
                <a:sym typeface="Noto Sans"/>
              </a:rPr>
              <a:t>(from 13.1 points in 2019 to 4.1 points in 2024).</a:t>
            </a:r>
            <a:endParaRPr>
              <a:latin typeface="Noto Sans"/>
              <a:ea typeface="Noto Sans"/>
              <a:cs typeface="Noto Sans"/>
              <a:sym typeface="Noto Sans"/>
            </a:endParaRPr>
          </a:p>
        </p:txBody>
      </p:sp>
      <p:pic>
        <p:nvPicPr>
          <p:cNvPr id="138" name="Google Shape;138;p22" title="Szsgh-caregiving-amp-domestic-roles-by-gender-.png"/>
          <p:cNvPicPr preferRelativeResize="0"/>
          <p:nvPr/>
        </p:nvPicPr>
        <p:blipFill rotWithShape="1">
          <a:blip r:embed="rId3">
            <a:alphaModFix/>
          </a:blip>
          <a:srcRect b="19204"/>
          <a:stretch/>
        </p:blipFill>
        <p:spPr>
          <a:xfrm>
            <a:off x="0" y="2205201"/>
            <a:ext cx="9143999" cy="2287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3"/>
          <p:cNvSpPr txBox="1">
            <a:spLocks noGrp="1"/>
          </p:cNvSpPr>
          <p:nvPr>
            <p:ph type="title"/>
          </p:nvPr>
        </p:nvSpPr>
        <p:spPr>
          <a:xfrm>
            <a:off x="340850" y="231150"/>
            <a:ext cx="66861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Sharing the caregiving load</a:t>
            </a:r>
            <a:endParaRPr>
              <a:solidFill>
                <a:srgbClr val="000000"/>
              </a:solidFill>
              <a:latin typeface="Noto Sans"/>
              <a:ea typeface="Noto Sans"/>
              <a:cs typeface="Noto Sans"/>
              <a:sym typeface="Noto Sans"/>
            </a:endParaRPr>
          </a:p>
        </p:txBody>
      </p:sp>
      <p:sp>
        <p:nvSpPr>
          <p:cNvPr id="144" name="Google Shape;144;p23"/>
          <p:cNvSpPr txBox="1">
            <a:spLocks noGrp="1"/>
          </p:cNvSpPr>
          <p:nvPr>
            <p:ph type="body" idx="1"/>
          </p:nvPr>
        </p:nvSpPr>
        <p:spPr>
          <a:xfrm>
            <a:off x="340850" y="943650"/>
            <a:ext cx="8428200" cy="3549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b="1">
                <a:latin typeface="Noto Sans"/>
                <a:ea typeface="Noto Sans"/>
                <a:cs typeface="Noto Sans"/>
                <a:sym typeface="Noto Sans"/>
              </a:rPr>
              <a:t>Almost half as many female characters in 2024 were shown making household decisions and preparing meals </a:t>
            </a:r>
            <a:r>
              <a:rPr lang="en">
                <a:latin typeface="Noto Sans"/>
                <a:ea typeface="Noto Sans"/>
                <a:cs typeface="Noto Sans"/>
                <a:sym typeface="Noto Sans"/>
              </a:rPr>
              <a:t>than in 2019; this may suggest that women are shown less in ads solely as caregivers and in domestic roles.</a:t>
            </a:r>
            <a:endParaRPr>
              <a:latin typeface="Noto Sans"/>
              <a:ea typeface="Noto Sans"/>
              <a:cs typeface="Noto Sans"/>
              <a:sym typeface="Noto Sans"/>
            </a:endParaRPr>
          </a:p>
        </p:txBody>
      </p:sp>
      <p:pic>
        <p:nvPicPr>
          <p:cNvPr id="145" name="Google Shape;145;p23" title="ObeUc-caregiving-amp-domestic-roles-by-gender-copy-.png"/>
          <p:cNvPicPr preferRelativeResize="0"/>
          <p:nvPr/>
        </p:nvPicPr>
        <p:blipFill rotWithShape="1">
          <a:blip r:embed="rId3">
            <a:alphaModFix/>
          </a:blip>
          <a:srcRect b="11832"/>
          <a:stretch/>
        </p:blipFill>
        <p:spPr>
          <a:xfrm>
            <a:off x="0" y="2114931"/>
            <a:ext cx="9144002" cy="26786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4"/>
          <p:cNvSpPr txBox="1">
            <a:spLocks noGrp="1"/>
          </p:cNvSpPr>
          <p:nvPr>
            <p:ph type="title"/>
          </p:nvPr>
        </p:nvSpPr>
        <p:spPr>
          <a:xfrm>
            <a:off x="340850" y="231150"/>
            <a:ext cx="6686100" cy="71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solidFill>
                  <a:srgbClr val="000000"/>
                </a:solidFill>
                <a:latin typeface="Noto Sans"/>
                <a:ea typeface="Noto Sans"/>
                <a:cs typeface="Noto Sans"/>
                <a:sym typeface="Noto Sans"/>
              </a:rPr>
              <a:t>Takeaway from key wins </a:t>
            </a:r>
            <a:endParaRPr dirty="0">
              <a:solidFill>
                <a:srgbClr val="000000"/>
              </a:solidFill>
              <a:latin typeface="Noto Sans"/>
              <a:ea typeface="Noto Sans"/>
              <a:cs typeface="Noto Sans"/>
              <a:sym typeface="Noto Sans"/>
            </a:endParaRPr>
          </a:p>
        </p:txBody>
      </p:sp>
      <p:sp>
        <p:nvSpPr>
          <p:cNvPr id="151" name="Google Shape;151;p24"/>
          <p:cNvSpPr txBox="1">
            <a:spLocks noGrp="1"/>
          </p:cNvSpPr>
          <p:nvPr>
            <p:ph type="body" idx="1"/>
          </p:nvPr>
        </p:nvSpPr>
        <p:spPr>
          <a:xfrm>
            <a:off x="340856" y="976031"/>
            <a:ext cx="8428200" cy="351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Noto Sans"/>
                <a:ea typeface="Noto Sans"/>
                <a:cs typeface="Noto Sans"/>
                <a:sym typeface="Noto Sans"/>
              </a:rPr>
              <a:t>Representation in Indian ads has become more diverse and less stereotyped.</a:t>
            </a:r>
            <a:endParaRPr b="1" dirty="0">
              <a:latin typeface="Noto Sans"/>
              <a:ea typeface="Noto Sans"/>
              <a:cs typeface="Noto Sans"/>
              <a:sym typeface="Noto Sans"/>
            </a:endParaRPr>
          </a:p>
          <a:p>
            <a:pPr marL="0" lvl="0" indent="0" algn="l" rtl="0">
              <a:spcBef>
                <a:spcPts val="0"/>
              </a:spcBef>
              <a:spcAft>
                <a:spcPts val="0"/>
              </a:spcAft>
              <a:buNone/>
            </a:pPr>
            <a:endParaRPr b="1" dirty="0">
              <a:latin typeface="Noto Sans"/>
              <a:ea typeface="Noto Sans"/>
              <a:cs typeface="Noto Sans"/>
              <a:sym typeface="Noto Sans"/>
            </a:endParaRPr>
          </a:p>
          <a:p>
            <a:pPr marL="0" lvl="0" indent="0" algn="l" rtl="0">
              <a:lnSpc>
                <a:spcPct val="100000"/>
              </a:lnSpc>
              <a:spcBef>
                <a:spcPts val="0"/>
              </a:spcBef>
              <a:spcAft>
                <a:spcPts val="0"/>
              </a:spcAft>
              <a:buNone/>
            </a:pPr>
            <a:r>
              <a:rPr lang="en" dirty="0">
                <a:latin typeface="Noto Sans"/>
                <a:ea typeface="Noto Sans"/>
                <a:cs typeface="Noto Sans"/>
                <a:sym typeface="Noto Sans"/>
              </a:rPr>
              <a:t>Women and men appear equally often, with increases in body diversity, older adults, and darker skin tones on screen. Sexualization has dropped for both. Gender norms are less prevalent, with women more likely to be shown working, and men more often appearing as parents. </a:t>
            </a:r>
          </a:p>
          <a:p>
            <a:pPr marL="0" lvl="0" indent="0" algn="l" rtl="0">
              <a:lnSpc>
                <a:spcPct val="100000"/>
              </a:lnSpc>
              <a:spcBef>
                <a:spcPts val="0"/>
              </a:spcBef>
              <a:spcAft>
                <a:spcPts val="0"/>
              </a:spcAft>
              <a:buNone/>
            </a:pPr>
            <a:endParaRPr lang="en" dirty="0">
              <a:latin typeface="Noto Sans"/>
              <a:ea typeface="Noto Sans"/>
              <a:cs typeface="Noto Sans"/>
              <a:sym typeface="Noto Sans"/>
            </a:endParaRPr>
          </a:p>
          <a:p>
            <a:pPr marL="0" lvl="0" indent="0" algn="l" rtl="0">
              <a:lnSpc>
                <a:spcPct val="100000"/>
              </a:lnSpc>
              <a:spcBef>
                <a:spcPts val="0"/>
              </a:spcBef>
              <a:spcAft>
                <a:spcPts val="0"/>
              </a:spcAft>
              <a:buNone/>
            </a:pPr>
            <a:endParaRPr dirty="0">
              <a:latin typeface="Noto Sans"/>
              <a:ea typeface="Noto Sans"/>
              <a:cs typeface="Noto Sans"/>
              <a:sym typeface="Noto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Shape 155"/>
        <p:cNvGrpSpPr/>
        <p:nvPr/>
      </p:nvGrpSpPr>
      <p:grpSpPr>
        <a:xfrm>
          <a:off x="0" y="0"/>
          <a:ext cx="0" cy="0"/>
          <a:chOff x="0" y="0"/>
          <a:chExt cx="0" cy="0"/>
        </a:xfrm>
      </p:grpSpPr>
      <p:sp>
        <p:nvSpPr>
          <p:cNvPr id="156" name="Google Shape;156;p25"/>
          <p:cNvSpPr/>
          <p:nvPr/>
        </p:nvSpPr>
        <p:spPr>
          <a:xfrm>
            <a:off x="295800" y="312150"/>
            <a:ext cx="8552400" cy="4519200"/>
          </a:xfrm>
          <a:prstGeom prst="rect">
            <a:avLst/>
          </a:prstGeom>
          <a:noFill/>
          <a:ln w="76200" cap="flat" cmpd="sng">
            <a:solidFill>
              <a:srgbClr val="FF82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Noto Sans"/>
              <a:ea typeface="Noto Sans"/>
              <a:cs typeface="Noto Sans"/>
              <a:sym typeface="Noto Sans"/>
            </a:endParaRPr>
          </a:p>
        </p:txBody>
      </p:sp>
      <p:sp>
        <p:nvSpPr>
          <p:cNvPr id="157" name="Google Shape;157;p25"/>
          <p:cNvSpPr txBox="1"/>
          <p:nvPr/>
        </p:nvSpPr>
        <p:spPr>
          <a:xfrm>
            <a:off x="1116600" y="2294700"/>
            <a:ext cx="6910800" cy="554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800" b="1">
                <a:solidFill>
                  <a:srgbClr val="FFFFFF"/>
                </a:solidFill>
                <a:latin typeface="Gantari"/>
                <a:ea typeface="Gantari"/>
                <a:cs typeface="Gantari"/>
                <a:sym typeface="Gantari"/>
              </a:rPr>
              <a:t>Opportunities For Improvement</a:t>
            </a:r>
            <a:endParaRPr sz="4800" b="1">
              <a:solidFill>
                <a:srgbClr val="FFFFFF"/>
              </a:solidFill>
              <a:latin typeface="Gantari"/>
              <a:ea typeface="Gantari"/>
              <a:cs typeface="Gantari"/>
              <a:sym typeface="Ganta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6"/>
          <p:cNvSpPr txBox="1">
            <a:spLocks noGrp="1"/>
          </p:cNvSpPr>
          <p:nvPr>
            <p:ph type="title"/>
          </p:nvPr>
        </p:nvSpPr>
        <p:spPr>
          <a:xfrm>
            <a:off x="340850" y="231150"/>
            <a:ext cx="66861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000000"/>
                </a:solidFill>
                <a:latin typeface="Noto Sans"/>
                <a:ea typeface="Noto Sans"/>
                <a:cs typeface="Noto Sans"/>
                <a:sym typeface="Noto Sans"/>
              </a:rPr>
              <a:t>Women are less likely to be larger body size</a:t>
            </a:r>
            <a:endParaRPr sz="2400" dirty="0">
              <a:solidFill>
                <a:srgbClr val="000000"/>
              </a:solidFill>
              <a:latin typeface="Noto Sans"/>
              <a:ea typeface="Noto Sans"/>
              <a:cs typeface="Noto Sans"/>
              <a:sym typeface="Noto Sans"/>
            </a:endParaRPr>
          </a:p>
        </p:txBody>
      </p:sp>
      <p:sp>
        <p:nvSpPr>
          <p:cNvPr id="163" name="Google Shape;163;p26"/>
          <p:cNvSpPr txBox="1">
            <a:spLocks noGrp="1"/>
          </p:cNvSpPr>
          <p:nvPr>
            <p:ph type="body" idx="1"/>
          </p:nvPr>
        </p:nvSpPr>
        <p:spPr>
          <a:xfrm>
            <a:off x="455149" y="1255143"/>
            <a:ext cx="8428200" cy="354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Noto Sans"/>
                <a:ea typeface="Noto Sans"/>
                <a:cs typeface="Noto Sans"/>
                <a:sym typeface="Noto Sans"/>
              </a:rPr>
              <a:t>While </a:t>
            </a:r>
            <a:r>
              <a:rPr lang="en" b="1" dirty="0">
                <a:latin typeface="Noto Sans"/>
                <a:ea typeface="Noto Sans"/>
                <a:cs typeface="Noto Sans"/>
                <a:sym typeface="Noto Sans"/>
              </a:rPr>
              <a:t>very few characters are shown to have larger body size </a:t>
            </a:r>
            <a:r>
              <a:rPr lang="en" dirty="0">
                <a:latin typeface="Noto Sans"/>
                <a:ea typeface="Noto Sans"/>
                <a:cs typeface="Noto Sans"/>
                <a:sym typeface="Noto Sans"/>
              </a:rPr>
              <a:t>, female characters are </a:t>
            </a:r>
            <a:r>
              <a:rPr lang="en" b="1" dirty="0">
                <a:latin typeface="Noto Sans"/>
                <a:ea typeface="Noto Sans"/>
                <a:cs typeface="Noto Sans"/>
                <a:sym typeface="Noto Sans"/>
              </a:rPr>
              <a:t>less likely</a:t>
            </a:r>
            <a:r>
              <a:rPr lang="en" dirty="0">
                <a:latin typeface="Noto Sans"/>
                <a:ea typeface="Noto Sans"/>
                <a:cs typeface="Noto Sans"/>
                <a:sym typeface="Noto Sans"/>
              </a:rPr>
              <a:t> than male characters to </a:t>
            </a:r>
            <a:r>
              <a:rPr lang="en" b="1" dirty="0">
                <a:latin typeface="Noto Sans"/>
                <a:ea typeface="Noto Sans"/>
                <a:cs typeface="Noto Sans"/>
                <a:sym typeface="Noto Sans"/>
              </a:rPr>
              <a:t>be bigger built</a:t>
            </a:r>
            <a:r>
              <a:rPr lang="en" dirty="0">
                <a:latin typeface="Noto Sans"/>
                <a:ea typeface="Noto Sans"/>
                <a:cs typeface="Noto Sans"/>
                <a:sym typeface="Noto Sans"/>
              </a:rPr>
              <a:t> in 2024.</a:t>
            </a:r>
            <a:endParaRPr dirty="0">
              <a:latin typeface="Noto Sans"/>
              <a:ea typeface="Noto Sans"/>
              <a:cs typeface="Noto Sans"/>
              <a:sym typeface="Noto Sans"/>
            </a:endParaRPr>
          </a:p>
          <a:p>
            <a:pPr marL="0" lvl="0" indent="0" algn="l" rtl="0">
              <a:spcBef>
                <a:spcPts val="1200"/>
              </a:spcBef>
              <a:spcAft>
                <a:spcPts val="0"/>
              </a:spcAft>
              <a:buNone/>
            </a:pPr>
            <a:r>
              <a:rPr lang="en" b="1" dirty="0">
                <a:latin typeface="Noto Sans"/>
                <a:ea typeface="Noto Sans"/>
                <a:cs typeface="Noto Sans"/>
                <a:sym typeface="Noto Sans"/>
              </a:rPr>
              <a:t>Character Gender by Body Size in 2024 Indian Ads</a:t>
            </a:r>
            <a:endParaRPr b="1"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lang="en-US"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1200"/>
              </a:spcAft>
              <a:buNone/>
            </a:pPr>
            <a:endParaRPr sz="1000" dirty="0">
              <a:latin typeface="Noto Sans"/>
              <a:ea typeface="Noto Sans"/>
              <a:cs typeface="Noto Sans"/>
              <a:sym typeface="Noto Sans"/>
            </a:endParaRPr>
          </a:p>
        </p:txBody>
      </p:sp>
      <p:pic>
        <p:nvPicPr>
          <p:cNvPr id="5" name="Picture 4">
            <a:extLst>
              <a:ext uri="{FF2B5EF4-FFF2-40B4-BE49-F238E27FC236}">
                <a16:creationId xmlns:a16="http://schemas.microsoft.com/office/drawing/2014/main" id="{D98D77A8-3FE0-7E09-6CF2-3B243FF353D8}"/>
              </a:ext>
            </a:extLst>
          </p:cNvPr>
          <p:cNvPicPr>
            <a:picLocks noChangeAspect="1"/>
          </p:cNvPicPr>
          <p:nvPr/>
        </p:nvPicPr>
        <p:blipFill>
          <a:blip r:embed="rId3"/>
          <a:stretch>
            <a:fillRect/>
          </a:stretch>
        </p:blipFill>
        <p:spPr>
          <a:xfrm>
            <a:off x="455149" y="2483358"/>
            <a:ext cx="8154107" cy="207282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72" name="Google Shape;172;p27" title="uqZ2Y-insert-title-here-copy-copy-.png"/>
          <p:cNvPicPr preferRelativeResize="0"/>
          <p:nvPr/>
        </p:nvPicPr>
        <p:blipFill rotWithShape="1">
          <a:blip r:embed="rId3">
            <a:alphaModFix/>
          </a:blip>
          <a:srcRect t="2594" b="13702"/>
          <a:stretch/>
        </p:blipFill>
        <p:spPr>
          <a:xfrm>
            <a:off x="2099163" y="2370575"/>
            <a:ext cx="4911566" cy="2332300"/>
          </a:xfrm>
          <a:prstGeom prst="rect">
            <a:avLst/>
          </a:prstGeom>
          <a:noFill/>
          <a:ln>
            <a:noFill/>
          </a:ln>
        </p:spPr>
      </p:pic>
      <p:sp>
        <p:nvSpPr>
          <p:cNvPr id="169" name="Google Shape;169;p27"/>
          <p:cNvSpPr txBox="1">
            <a:spLocks noGrp="1"/>
          </p:cNvSpPr>
          <p:nvPr>
            <p:ph type="title"/>
          </p:nvPr>
        </p:nvSpPr>
        <p:spPr>
          <a:xfrm>
            <a:off x="340850" y="231150"/>
            <a:ext cx="60972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Female characters have less diverse skin tone</a:t>
            </a:r>
            <a:endParaRPr>
              <a:solidFill>
                <a:srgbClr val="000000"/>
              </a:solidFill>
              <a:latin typeface="Noto Sans"/>
              <a:ea typeface="Noto Sans"/>
              <a:cs typeface="Noto Sans"/>
              <a:sym typeface="Noto Sans"/>
            </a:endParaRPr>
          </a:p>
        </p:txBody>
      </p:sp>
      <p:sp>
        <p:nvSpPr>
          <p:cNvPr id="170" name="Google Shape;170;p27"/>
          <p:cNvSpPr txBox="1">
            <a:spLocks noGrp="1"/>
          </p:cNvSpPr>
          <p:nvPr>
            <p:ph type="body" idx="1"/>
          </p:nvPr>
        </p:nvSpPr>
        <p:spPr>
          <a:xfrm>
            <a:off x="340856" y="1185970"/>
            <a:ext cx="8428200" cy="351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Noto Sans"/>
                <a:ea typeface="Noto Sans"/>
                <a:cs typeface="Noto Sans"/>
                <a:sym typeface="Noto Sans"/>
              </a:rPr>
              <a:t>In 2024, female characters are </a:t>
            </a:r>
            <a:r>
              <a:rPr lang="en" b="1" dirty="0">
                <a:latin typeface="Noto Sans"/>
                <a:ea typeface="Noto Sans"/>
                <a:cs typeface="Noto Sans"/>
                <a:sym typeface="Noto Sans"/>
              </a:rPr>
              <a:t>more likely</a:t>
            </a:r>
            <a:r>
              <a:rPr lang="en" dirty="0">
                <a:latin typeface="Noto Sans"/>
                <a:ea typeface="Noto Sans"/>
                <a:cs typeface="Noto Sans"/>
                <a:sym typeface="Noto Sans"/>
              </a:rPr>
              <a:t> than male characters to have </a:t>
            </a:r>
            <a:r>
              <a:rPr lang="en" b="1" dirty="0">
                <a:latin typeface="Noto Sans"/>
                <a:ea typeface="Noto Sans"/>
                <a:cs typeface="Noto Sans"/>
                <a:sym typeface="Noto Sans"/>
              </a:rPr>
              <a:t>a lighter skin tone</a:t>
            </a:r>
            <a:r>
              <a:rPr lang="en" dirty="0">
                <a:latin typeface="Noto Sans"/>
                <a:ea typeface="Noto Sans"/>
                <a:cs typeface="Noto Sans"/>
                <a:sym typeface="Noto Sans"/>
              </a:rPr>
              <a:t> (47.6% compared with 27.1%).</a:t>
            </a: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sz="1000" dirty="0">
              <a:latin typeface="Noto Sans"/>
              <a:ea typeface="Noto Sans"/>
              <a:cs typeface="Noto Sans"/>
              <a:sym typeface="Noto Sans"/>
            </a:endParaRPr>
          </a:p>
          <a:p>
            <a:pPr marL="0" lvl="0" indent="0" algn="l" rtl="0">
              <a:lnSpc>
                <a:spcPct val="100000"/>
              </a:lnSpc>
              <a:spcBef>
                <a:spcPts val="1200"/>
              </a:spcBef>
              <a:spcAft>
                <a:spcPts val="0"/>
              </a:spcAft>
              <a:buNone/>
            </a:pPr>
            <a:endParaRPr sz="1000" dirty="0">
              <a:latin typeface="Noto Sans"/>
              <a:ea typeface="Noto Sans"/>
              <a:cs typeface="Noto Sans"/>
              <a:sym typeface="Noto Sans"/>
            </a:endParaRPr>
          </a:p>
          <a:p>
            <a:pPr marL="0" lvl="0" indent="0" algn="l" rtl="0">
              <a:lnSpc>
                <a:spcPct val="100000"/>
              </a:lnSpc>
              <a:spcBef>
                <a:spcPts val="1200"/>
              </a:spcBef>
              <a:spcAft>
                <a:spcPts val="0"/>
              </a:spcAft>
              <a:buNone/>
            </a:pPr>
            <a:endParaRPr sz="1000" dirty="0">
              <a:latin typeface="Noto Sans"/>
              <a:ea typeface="Noto Sans"/>
              <a:cs typeface="Noto Sans"/>
              <a:sym typeface="Noto Sans"/>
            </a:endParaRPr>
          </a:p>
          <a:p>
            <a:pPr marL="0" lvl="0" indent="0" algn="l" rtl="0">
              <a:lnSpc>
                <a:spcPct val="100000"/>
              </a:lnSpc>
              <a:spcBef>
                <a:spcPts val="1200"/>
              </a:spcBef>
              <a:spcAft>
                <a:spcPts val="1200"/>
              </a:spcAft>
              <a:buNone/>
            </a:pPr>
            <a:endParaRPr sz="1000" dirty="0">
              <a:latin typeface="Noto Sans"/>
              <a:ea typeface="Noto Sans"/>
              <a:cs typeface="Noto Sans"/>
              <a:sym typeface="Noto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81" name="Google Shape;181;p28" title="6WOAl-sexualization-of-characters-in-2024-indian-ads-.png"/>
          <p:cNvPicPr preferRelativeResize="0"/>
          <p:nvPr/>
        </p:nvPicPr>
        <p:blipFill rotWithShape="1">
          <a:blip r:embed="rId3">
            <a:alphaModFix/>
          </a:blip>
          <a:srcRect t="6893" b="21070"/>
          <a:stretch/>
        </p:blipFill>
        <p:spPr>
          <a:xfrm>
            <a:off x="486950" y="2571750"/>
            <a:ext cx="8136001" cy="2152650"/>
          </a:xfrm>
          <a:prstGeom prst="rect">
            <a:avLst/>
          </a:prstGeom>
          <a:noFill/>
          <a:ln>
            <a:noFill/>
          </a:ln>
        </p:spPr>
      </p:pic>
      <p:sp>
        <p:nvSpPr>
          <p:cNvPr id="177" name="Google Shape;177;p28"/>
          <p:cNvSpPr txBox="1">
            <a:spLocks noGrp="1"/>
          </p:cNvSpPr>
          <p:nvPr>
            <p:ph type="title"/>
          </p:nvPr>
        </p:nvSpPr>
        <p:spPr>
          <a:xfrm>
            <a:off x="340850" y="231150"/>
            <a:ext cx="6027300" cy="98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Women are still sexualized more often than men</a:t>
            </a:r>
            <a:endParaRPr>
              <a:solidFill>
                <a:srgbClr val="000000"/>
              </a:solidFill>
              <a:latin typeface="Noto Sans"/>
              <a:ea typeface="Noto Sans"/>
              <a:cs typeface="Noto Sans"/>
              <a:sym typeface="Noto Sans"/>
            </a:endParaRPr>
          </a:p>
        </p:txBody>
      </p:sp>
      <p:sp>
        <p:nvSpPr>
          <p:cNvPr id="178" name="Google Shape;178;p28"/>
          <p:cNvSpPr txBox="1">
            <a:spLocks noGrp="1"/>
          </p:cNvSpPr>
          <p:nvPr>
            <p:ph type="body" idx="1"/>
          </p:nvPr>
        </p:nvSpPr>
        <p:spPr>
          <a:xfrm>
            <a:off x="340856" y="1220960"/>
            <a:ext cx="8428200" cy="3516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latin typeface="Noto Sans"/>
                <a:ea typeface="Noto Sans"/>
                <a:cs typeface="Noto Sans"/>
                <a:sym typeface="Noto Sans"/>
              </a:rPr>
              <a:t>In 2024, female characters are still </a:t>
            </a:r>
            <a:r>
              <a:rPr lang="en" b="1">
                <a:latin typeface="Noto Sans"/>
                <a:ea typeface="Noto Sans"/>
                <a:cs typeface="Noto Sans"/>
                <a:sym typeface="Noto Sans"/>
              </a:rPr>
              <a:t>seven times more likely</a:t>
            </a:r>
            <a:r>
              <a:rPr lang="en">
                <a:latin typeface="Noto Sans"/>
                <a:ea typeface="Noto Sans"/>
                <a:cs typeface="Noto Sans"/>
                <a:sym typeface="Noto Sans"/>
              </a:rPr>
              <a:t> to wear sexually revealing clothing, </a:t>
            </a:r>
            <a:r>
              <a:rPr lang="en" b="1">
                <a:latin typeface="Noto Sans"/>
                <a:ea typeface="Noto Sans"/>
                <a:cs typeface="Noto Sans"/>
                <a:sym typeface="Noto Sans"/>
              </a:rPr>
              <a:t>four times more likely</a:t>
            </a:r>
            <a:r>
              <a:rPr lang="en">
                <a:latin typeface="Noto Sans"/>
                <a:ea typeface="Noto Sans"/>
                <a:cs typeface="Noto Sans"/>
                <a:sym typeface="Noto Sans"/>
              </a:rPr>
              <a:t> to be shown in some or partial nudity, and almost</a:t>
            </a:r>
            <a:r>
              <a:rPr lang="en" b="1">
                <a:latin typeface="Noto Sans"/>
                <a:ea typeface="Noto Sans"/>
                <a:cs typeface="Noto Sans"/>
                <a:sym typeface="Noto Sans"/>
              </a:rPr>
              <a:t> four times more likely</a:t>
            </a:r>
            <a:r>
              <a:rPr lang="en">
                <a:latin typeface="Noto Sans"/>
                <a:ea typeface="Noto Sans"/>
                <a:cs typeface="Noto Sans"/>
                <a:sym typeface="Noto Sans"/>
              </a:rPr>
              <a:t> to be sexually objectified than male characters. </a:t>
            </a:r>
            <a:endParaRPr>
              <a:latin typeface="Noto Sans"/>
              <a:ea typeface="Noto Sans"/>
              <a:cs typeface="Noto Sans"/>
              <a:sym typeface="Noto Sans"/>
            </a:endParaRPr>
          </a:p>
        </p:txBody>
      </p:sp>
      <p:sp>
        <p:nvSpPr>
          <p:cNvPr id="179" name="Google Shape;179;p28"/>
          <p:cNvSpPr txBox="1"/>
          <p:nvPr/>
        </p:nvSpPr>
        <p:spPr>
          <a:xfrm>
            <a:off x="7162100" y="4174365"/>
            <a:ext cx="813300" cy="38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FFFFFF"/>
                </a:solidFill>
                <a:latin typeface="Noto Sans"/>
                <a:ea typeface="Noto Sans"/>
                <a:cs typeface="Noto Sans"/>
                <a:sym typeface="Noto Sans"/>
              </a:rPr>
              <a:t>3.4%</a:t>
            </a:r>
            <a:endParaRPr sz="1800" b="1">
              <a:solidFill>
                <a:srgbClr val="FFFFFF"/>
              </a:solidFill>
              <a:latin typeface="Noto Sans"/>
              <a:ea typeface="Noto Sans"/>
              <a:cs typeface="Noto Sans"/>
              <a:sym typeface="Noto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8" name="Google Shape;188;p29" title="tzRl6-share-of-male-and-female-characters-in-domestic-roles-in-2024-indian-ads-copy-copy-.png"/>
          <p:cNvPicPr preferRelativeResize="0"/>
          <p:nvPr/>
        </p:nvPicPr>
        <p:blipFill rotWithShape="1">
          <a:blip r:embed="rId3">
            <a:alphaModFix/>
          </a:blip>
          <a:srcRect t="3961" b="26298"/>
          <a:stretch/>
        </p:blipFill>
        <p:spPr>
          <a:xfrm>
            <a:off x="-17050" y="2549850"/>
            <a:ext cx="9144000" cy="1962150"/>
          </a:xfrm>
          <a:prstGeom prst="rect">
            <a:avLst/>
          </a:prstGeom>
          <a:noFill/>
          <a:ln>
            <a:noFill/>
          </a:ln>
        </p:spPr>
      </p:pic>
      <p:sp>
        <p:nvSpPr>
          <p:cNvPr id="186" name="Google Shape;186;p29"/>
          <p:cNvSpPr txBox="1">
            <a:spLocks noGrp="1"/>
          </p:cNvSpPr>
          <p:nvPr>
            <p:ph type="title"/>
          </p:nvPr>
        </p:nvSpPr>
        <p:spPr>
          <a:xfrm>
            <a:off x="340850" y="231150"/>
            <a:ext cx="6686100" cy="104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Care responsibilities are still gendered</a:t>
            </a:r>
            <a:endParaRPr>
              <a:solidFill>
                <a:srgbClr val="000000"/>
              </a:solidFill>
              <a:latin typeface="Noto Sans"/>
              <a:ea typeface="Noto Sans"/>
              <a:cs typeface="Noto Sans"/>
              <a:sym typeface="Noto Sans"/>
            </a:endParaRPr>
          </a:p>
        </p:txBody>
      </p:sp>
      <p:sp>
        <p:nvSpPr>
          <p:cNvPr id="187" name="Google Shape;187;p29"/>
          <p:cNvSpPr txBox="1">
            <a:spLocks noGrp="1"/>
          </p:cNvSpPr>
          <p:nvPr>
            <p:ph type="body" idx="1"/>
          </p:nvPr>
        </p:nvSpPr>
        <p:spPr>
          <a:xfrm>
            <a:off x="340850" y="1276350"/>
            <a:ext cx="8428200" cy="321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Noto Sans"/>
                <a:ea typeface="Noto Sans"/>
                <a:cs typeface="Noto Sans"/>
                <a:sym typeface="Noto Sans"/>
              </a:rPr>
              <a:t>Although the gaps in 2024 are smaller than in 2019, female characters are still at least </a:t>
            </a:r>
            <a:r>
              <a:rPr lang="en" b="1">
                <a:latin typeface="Noto Sans"/>
                <a:ea typeface="Noto Sans"/>
                <a:cs typeface="Noto Sans"/>
                <a:sym typeface="Noto Sans"/>
              </a:rPr>
              <a:t>two times more likely</a:t>
            </a:r>
            <a:r>
              <a:rPr lang="en">
                <a:latin typeface="Noto Sans"/>
                <a:ea typeface="Noto Sans"/>
                <a:cs typeface="Noto Sans"/>
                <a:sym typeface="Noto Sans"/>
              </a:rPr>
              <a:t> than male characters to be shown caregiving and as a parent.</a:t>
            </a:r>
            <a:endParaRPr>
              <a:latin typeface="Noto Sans"/>
              <a:ea typeface="Noto Sans"/>
              <a:cs typeface="Noto Sans"/>
              <a:sym typeface="Noto Sans"/>
            </a:endParaRPr>
          </a:p>
          <a:p>
            <a:pPr marL="0" lvl="0" indent="0" algn="l" rtl="0">
              <a:spcBef>
                <a:spcPts val="1200"/>
              </a:spcBef>
              <a:spcAft>
                <a:spcPts val="1200"/>
              </a:spcAft>
              <a:buNone/>
            </a:pPr>
            <a:endParaRPr sz="1000">
              <a:latin typeface="Noto Sans"/>
              <a:ea typeface="Noto Sans"/>
              <a:cs typeface="Noto Sans"/>
              <a:sym typeface="Noto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6" name="Google Shape;196;p30" title="LBUue-share-of-male-and-female-characters-in-domestic-roles-in-2024-indian-ads-copy-.png"/>
          <p:cNvPicPr preferRelativeResize="0"/>
          <p:nvPr/>
        </p:nvPicPr>
        <p:blipFill rotWithShape="1">
          <a:blip r:embed="rId3">
            <a:alphaModFix/>
          </a:blip>
          <a:srcRect b="13254"/>
          <a:stretch/>
        </p:blipFill>
        <p:spPr>
          <a:xfrm>
            <a:off x="0" y="2392542"/>
            <a:ext cx="9144002" cy="2226100"/>
          </a:xfrm>
          <a:prstGeom prst="rect">
            <a:avLst/>
          </a:prstGeom>
          <a:noFill/>
          <a:ln>
            <a:noFill/>
          </a:ln>
        </p:spPr>
      </p:pic>
      <p:sp>
        <p:nvSpPr>
          <p:cNvPr id="194" name="Google Shape;194;p30"/>
          <p:cNvSpPr txBox="1">
            <a:spLocks noGrp="1"/>
          </p:cNvSpPr>
          <p:nvPr>
            <p:ph type="title"/>
          </p:nvPr>
        </p:nvSpPr>
        <p:spPr>
          <a:xfrm>
            <a:off x="340850" y="231150"/>
            <a:ext cx="6686100" cy="103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Unequal distribution of </a:t>
            </a:r>
            <a:endParaRPr>
              <a:solidFill>
                <a:srgbClr val="000000"/>
              </a:solidFill>
              <a:latin typeface="Noto Sans"/>
              <a:ea typeface="Noto Sans"/>
              <a:cs typeface="Noto Sans"/>
              <a:sym typeface="Noto Sans"/>
            </a:endParaRPr>
          </a:p>
          <a:p>
            <a:pPr marL="0" lvl="0" indent="0" algn="l" rtl="0">
              <a:spcBef>
                <a:spcPts val="0"/>
              </a:spcBef>
              <a:spcAft>
                <a:spcPts val="0"/>
              </a:spcAft>
              <a:buNone/>
            </a:pPr>
            <a:r>
              <a:rPr lang="en">
                <a:solidFill>
                  <a:srgbClr val="000000"/>
                </a:solidFill>
                <a:latin typeface="Noto Sans"/>
                <a:ea typeface="Noto Sans"/>
                <a:cs typeface="Noto Sans"/>
                <a:sym typeface="Noto Sans"/>
              </a:rPr>
              <a:t>domestic responsibilities</a:t>
            </a:r>
            <a:endParaRPr>
              <a:solidFill>
                <a:srgbClr val="000000"/>
              </a:solidFill>
              <a:latin typeface="Noto Sans"/>
              <a:ea typeface="Noto Sans"/>
              <a:cs typeface="Noto Sans"/>
              <a:sym typeface="Noto Sans"/>
            </a:endParaRPr>
          </a:p>
        </p:txBody>
      </p:sp>
      <p:sp>
        <p:nvSpPr>
          <p:cNvPr id="195" name="Google Shape;195;p30"/>
          <p:cNvSpPr txBox="1">
            <a:spLocks noGrp="1"/>
          </p:cNvSpPr>
          <p:nvPr>
            <p:ph type="body" idx="1"/>
          </p:nvPr>
        </p:nvSpPr>
        <p:spPr>
          <a:xfrm>
            <a:off x="357900" y="1270051"/>
            <a:ext cx="8428200" cy="3128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Noto Sans"/>
                <a:ea typeface="Noto Sans"/>
                <a:cs typeface="Noto Sans"/>
                <a:sym typeface="Noto Sans"/>
              </a:rPr>
              <a:t>In 2024, female characters were almost </a:t>
            </a:r>
            <a:r>
              <a:rPr lang="en" b="1" dirty="0">
                <a:latin typeface="Noto Sans"/>
                <a:ea typeface="Noto Sans"/>
                <a:cs typeface="Noto Sans"/>
                <a:sym typeface="Noto Sans"/>
              </a:rPr>
              <a:t>two times more likely</a:t>
            </a:r>
            <a:r>
              <a:rPr lang="en" dirty="0">
                <a:latin typeface="Noto Sans"/>
                <a:ea typeface="Noto Sans"/>
                <a:cs typeface="Noto Sans"/>
                <a:sym typeface="Noto Sans"/>
              </a:rPr>
              <a:t> than male characters to be shown making household decisions, shopping, cleaning, and preparing meals.</a:t>
            </a: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lnSpc>
                <a:spcPct val="100000"/>
              </a:lnSpc>
              <a:spcBef>
                <a:spcPts val="1200"/>
              </a:spcBef>
              <a:spcAft>
                <a:spcPts val="0"/>
              </a:spcAft>
              <a:buNone/>
            </a:pPr>
            <a:endParaRPr sz="1000" dirty="0">
              <a:latin typeface="Noto Sans"/>
              <a:ea typeface="Noto Sans"/>
              <a:cs typeface="Noto Sans"/>
              <a:sym typeface="Noto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5" name="Google Shape;205;p31" title="tuQUp-age-and-gender-of-characters-in-2024-indian-ads-.png"/>
          <p:cNvPicPr preferRelativeResize="0"/>
          <p:nvPr/>
        </p:nvPicPr>
        <p:blipFill rotWithShape="1">
          <a:blip r:embed="rId3">
            <a:alphaModFix/>
          </a:blip>
          <a:srcRect t="6048" b="17200"/>
          <a:stretch/>
        </p:blipFill>
        <p:spPr>
          <a:xfrm>
            <a:off x="689563" y="2208668"/>
            <a:ext cx="7764874" cy="2544382"/>
          </a:xfrm>
          <a:prstGeom prst="rect">
            <a:avLst/>
          </a:prstGeom>
          <a:noFill/>
          <a:ln>
            <a:noFill/>
          </a:ln>
        </p:spPr>
      </p:pic>
      <p:sp>
        <p:nvSpPr>
          <p:cNvPr id="202" name="Google Shape;202;p31"/>
          <p:cNvSpPr txBox="1">
            <a:spLocks noGrp="1"/>
          </p:cNvSpPr>
          <p:nvPr>
            <p:ph type="title"/>
          </p:nvPr>
        </p:nvSpPr>
        <p:spPr>
          <a:xfrm>
            <a:off x="340850" y="231150"/>
            <a:ext cx="6686100" cy="100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Men are more likely to be </a:t>
            </a:r>
            <a:endParaRPr>
              <a:solidFill>
                <a:srgbClr val="000000"/>
              </a:solidFill>
              <a:latin typeface="Noto Sans"/>
              <a:ea typeface="Noto Sans"/>
              <a:cs typeface="Noto Sans"/>
              <a:sym typeface="Noto Sans"/>
            </a:endParaRPr>
          </a:p>
          <a:p>
            <a:pPr marL="0" lvl="0" indent="0" algn="l" rtl="0">
              <a:spcBef>
                <a:spcPts val="0"/>
              </a:spcBef>
              <a:spcAft>
                <a:spcPts val="0"/>
              </a:spcAft>
              <a:buNone/>
            </a:pPr>
            <a:r>
              <a:rPr lang="en">
                <a:solidFill>
                  <a:srgbClr val="000000"/>
                </a:solidFill>
                <a:latin typeface="Noto Sans"/>
                <a:ea typeface="Noto Sans"/>
                <a:cs typeface="Noto Sans"/>
                <a:sym typeface="Noto Sans"/>
              </a:rPr>
              <a:t>shown as 50-plus</a:t>
            </a:r>
            <a:endParaRPr>
              <a:solidFill>
                <a:srgbClr val="000000"/>
              </a:solidFill>
              <a:latin typeface="Noto Sans"/>
              <a:ea typeface="Noto Sans"/>
              <a:cs typeface="Noto Sans"/>
              <a:sym typeface="Noto Sans"/>
            </a:endParaRPr>
          </a:p>
        </p:txBody>
      </p:sp>
      <p:sp>
        <p:nvSpPr>
          <p:cNvPr id="203" name="Google Shape;203;p31"/>
          <p:cNvSpPr txBox="1">
            <a:spLocks noGrp="1"/>
          </p:cNvSpPr>
          <p:nvPr>
            <p:ph type="body" idx="1"/>
          </p:nvPr>
        </p:nvSpPr>
        <p:spPr>
          <a:xfrm>
            <a:off x="357906" y="1236139"/>
            <a:ext cx="8428200" cy="351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Noto Sans"/>
                <a:ea typeface="Noto Sans"/>
                <a:cs typeface="Noto Sans"/>
                <a:sym typeface="Noto Sans"/>
              </a:rPr>
              <a:t>Male characters are </a:t>
            </a:r>
            <a:r>
              <a:rPr lang="en" b="1" dirty="0">
                <a:latin typeface="Noto Sans"/>
                <a:ea typeface="Noto Sans"/>
                <a:cs typeface="Noto Sans"/>
                <a:sym typeface="Noto Sans"/>
              </a:rPr>
              <a:t>more likely to be 50-plus</a:t>
            </a:r>
            <a:r>
              <a:rPr lang="en" dirty="0">
                <a:latin typeface="Noto Sans"/>
                <a:ea typeface="Noto Sans"/>
                <a:cs typeface="Noto Sans"/>
                <a:sym typeface="Noto Sans"/>
              </a:rPr>
              <a:t> than female characters in 2024 (11.6% compared with 6.2%).</a:t>
            </a: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lnSpc>
                <a:spcPct val="100000"/>
              </a:lnSpc>
              <a:spcBef>
                <a:spcPts val="1200"/>
              </a:spcBef>
              <a:spcAft>
                <a:spcPts val="0"/>
              </a:spcAft>
              <a:buNone/>
            </a:pPr>
            <a:endParaRPr sz="1000" dirty="0">
              <a:latin typeface="Noto Sans"/>
              <a:ea typeface="Noto Sans"/>
              <a:cs typeface="Noto Sans"/>
              <a:sym typeface="Noto Sans"/>
            </a:endParaRPr>
          </a:p>
          <a:p>
            <a:pPr marL="0" lvl="0" indent="0" algn="l" rtl="0">
              <a:lnSpc>
                <a:spcPct val="100000"/>
              </a:lnSpc>
              <a:spcBef>
                <a:spcPts val="0"/>
              </a:spcBef>
              <a:spcAft>
                <a:spcPts val="0"/>
              </a:spcAft>
              <a:buNone/>
            </a:pPr>
            <a:endParaRPr sz="1000" dirty="0">
              <a:latin typeface="Noto Sans"/>
              <a:ea typeface="Noto Sans"/>
              <a:cs typeface="Noto Sans"/>
              <a:sym typeface="Noto Sans"/>
            </a:endParaRPr>
          </a:p>
          <a:p>
            <a:pPr marL="0" lvl="0" indent="0" algn="l" rtl="0">
              <a:lnSpc>
                <a:spcPct val="100000"/>
              </a:lnSpc>
              <a:spcBef>
                <a:spcPts val="0"/>
              </a:spcBef>
              <a:spcAft>
                <a:spcPts val="0"/>
              </a:spcAft>
              <a:buNone/>
            </a:pPr>
            <a:endParaRPr sz="1000" dirty="0">
              <a:latin typeface="Noto Sans"/>
              <a:ea typeface="Noto Sans"/>
              <a:cs typeface="Noto Sans"/>
              <a:sym typeface="Noto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3" name="Google Shape;213;p32" title="464To-gender-amp-the-workplace-in-2024-indian-ads-.png"/>
          <p:cNvPicPr preferRelativeResize="0"/>
          <p:nvPr/>
        </p:nvPicPr>
        <p:blipFill rotWithShape="1">
          <a:blip r:embed="rId3">
            <a:alphaModFix/>
          </a:blip>
          <a:srcRect t="7590" b="24942"/>
          <a:stretch/>
        </p:blipFill>
        <p:spPr>
          <a:xfrm>
            <a:off x="-17050" y="2877925"/>
            <a:ext cx="9144000" cy="1898175"/>
          </a:xfrm>
          <a:prstGeom prst="rect">
            <a:avLst/>
          </a:prstGeom>
          <a:noFill/>
          <a:ln>
            <a:noFill/>
          </a:ln>
        </p:spPr>
      </p:pic>
      <p:sp>
        <p:nvSpPr>
          <p:cNvPr id="210" name="Google Shape;210;p32"/>
          <p:cNvSpPr txBox="1">
            <a:spLocks noGrp="1"/>
          </p:cNvSpPr>
          <p:nvPr>
            <p:ph type="title"/>
          </p:nvPr>
        </p:nvSpPr>
        <p:spPr>
          <a:xfrm>
            <a:off x="340850" y="231150"/>
            <a:ext cx="6149700" cy="104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Men still dominate in workplace &amp; leadership roles</a:t>
            </a:r>
            <a:endParaRPr>
              <a:solidFill>
                <a:srgbClr val="000000"/>
              </a:solidFill>
              <a:latin typeface="Noto Sans"/>
              <a:ea typeface="Noto Sans"/>
              <a:cs typeface="Noto Sans"/>
              <a:sym typeface="Noto Sans"/>
            </a:endParaRPr>
          </a:p>
        </p:txBody>
      </p:sp>
      <p:sp>
        <p:nvSpPr>
          <p:cNvPr id="211" name="Google Shape;211;p32"/>
          <p:cNvSpPr txBox="1"/>
          <p:nvPr/>
        </p:nvSpPr>
        <p:spPr>
          <a:xfrm>
            <a:off x="2710900" y="3012325"/>
            <a:ext cx="922800" cy="38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FFFFFF"/>
                </a:solidFill>
                <a:latin typeface="Noto Sans"/>
                <a:ea typeface="Noto Sans"/>
                <a:cs typeface="Noto Sans"/>
                <a:sym typeface="Noto Sans"/>
              </a:rPr>
              <a:t>14.6%</a:t>
            </a:r>
            <a:endParaRPr sz="1800" b="1">
              <a:solidFill>
                <a:srgbClr val="FFFFFF"/>
              </a:solidFill>
              <a:latin typeface="Noto Sans"/>
              <a:ea typeface="Noto Sans"/>
              <a:cs typeface="Noto Sans"/>
              <a:sym typeface="Noto Sans"/>
            </a:endParaRPr>
          </a:p>
        </p:txBody>
      </p:sp>
      <p:sp>
        <p:nvSpPr>
          <p:cNvPr id="212" name="Google Shape;212;p32"/>
          <p:cNvSpPr txBox="1">
            <a:spLocks noGrp="1"/>
          </p:cNvSpPr>
          <p:nvPr>
            <p:ph type="body" idx="1"/>
          </p:nvPr>
        </p:nvSpPr>
        <p:spPr>
          <a:xfrm>
            <a:off x="340850" y="1276350"/>
            <a:ext cx="8428200" cy="361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Noto Sans"/>
                <a:ea typeface="Noto Sans"/>
                <a:cs typeface="Noto Sans"/>
                <a:sym typeface="Noto Sans"/>
              </a:rPr>
              <a:t>Although the gender gaps are smaller in 2024 than 2019 ads, male characters are </a:t>
            </a:r>
            <a:r>
              <a:rPr lang="en" b="1" dirty="0">
                <a:latin typeface="Noto Sans"/>
                <a:ea typeface="Noto Sans"/>
                <a:cs typeface="Noto Sans"/>
                <a:sym typeface="Noto Sans"/>
              </a:rPr>
              <a:t>still more likely</a:t>
            </a:r>
            <a:r>
              <a:rPr lang="en" dirty="0">
                <a:latin typeface="Noto Sans"/>
                <a:ea typeface="Noto Sans"/>
                <a:cs typeface="Noto Sans"/>
                <a:sym typeface="Noto Sans"/>
              </a:rPr>
              <a:t> than female characters to be </a:t>
            </a:r>
            <a:r>
              <a:rPr lang="en" b="1" dirty="0">
                <a:latin typeface="Noto Sans"/>
                <a:ea typeface="Noto Sans"/>
                <a:cs typeface="Noto Sans"/>
                <a:sym typeface="Noto Sans"/>
              </a:rPr>
              <a:t>shown in a paid occupation, shown working, shown as leaders, and shown in the office</a:t>
            </a:r>
            <a:r>
              <a:rPr lang="en" dirty="0">
                <a:latin typeface="Noto Sans"/>
                <a:ea typeface="Noto Sans"/>
                <a:cs typeface="Noto Sans"/>
                <a:sym typeface="Noto Sans"/>
              </a:rPr>
              <a:t>.</a:t>
            </a: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spcBef>
                <a:spcPts val="1200"/>
              </a:spcBef>
              <a:spcAft>
                <a:spcPts val="0"/>
              </a:spcAft>
              <a:buNone/>
            </a:pPr>
            <a:endParaRPr dirty="0">
              <a:latin typeface="Noto Sans"/>
              <a:ea typeface="Noto Sans"/>
              <a:cs typeface="Noto Sans"/>
              <a:sym typeface="Noto Sans"/>
            </a:endParaRPr>
          </a:p>
          <a:p>
            <a:pPr marL="0" lvl="0" indent="0" algn="l" rtl="0">
              <a:lnSpc>
                <a:spcPct val="100000"/>
              </a:lnSpc>
              <a:spcBef>
                <a:spcPts val="1200"/>
              </a:spcBef>
              <a:spcAft>
                <a:spcPts val="0"/>
              </a:spcAft>
              <a:buNone/>
            </a:pPr>
            <a:endParaRPr sz="1000" dirty="0">
              <a:latin typeface="Noto Sans"/>
              <a:ea typeface="Noto Sans"/>
              <a:cs typeface="Noto Sans"/>
              <a:sym typeface="Noto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21" name="Google Shape;221;p33" title="BmaWT-percent-of-female-and-male-characters-in-2024-indian-ads-pursuing-education-amp-smart-.png"/>
          <p:cNvPicPr preferRelativeResize="0"/>
          <p:nvPr/>
        </p:nvPicPr>
        <p:blipFill rotWithShape="1">
          <a:blip r:embed="rId3">
            <a:alphaModFix/>
          </a:blip>
          <a:srcRect t="7344" b="24269"/>
          <a:stretch/>
        </p:blipFill>
        <p:spPr>
          <a:xfrm>
            <a:off x="0" y="2876550"/>
            <a:ext cx="9144000" cy="1924050"/>
          </a:xfrm>
          <a:prstGeom prst="rect">
            <a:avLst/>
          </a:prstGeom>
          <a:noFill/>
          <a:ln>
            <a:noFill/>
          </a:ln>
        </p:spPr>
      </p:pic>
      <p:sp>
        <p:nvSpPr>
          <p:cNvPr id="219" name="Google Shape;219;p33"/>
          <p:cNvSpPr txBox="1">
            <a:spLocks noGrp="1"/>
          </p:cNvSpPr>
          <p:nvPr>
            <p:ph type="title"/>
          </p:nvPr>
        </p:nvSpPr>
        <p:spPr>
          <a:xfrm>
            <a:off x="340850" y="231150"/>
            <a:ext cx="6149700" cy="949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Men are shown as smart and pursuing their education</a:t>
            </a:r>
            <a:endParaRPr>
              <a:solidFill>
                <a:srgbClr val="000000"/>
              </a:solidFill>
              <a:latin typeface="Noto Sans"/>
              <a:ea typeface="Noto Sans"/>
              <a:cs typeface="Noto Sans"/>
              <a:sym typeface="Noto Sans"/>
            </a:endParaRPr>
          </a:p>
        </p:txBody>
      </p:sp>
      <p:sp>
        <p:nvSpPr>
          <p:cNvPr id="220" name="Google Shape;220;p33"/>
          <p:cNvSpPr txBox="1">
            <a:spLocks noGrp="1"/>
          </p:cNvSpPr>
          <p:nvPr>
            <p:ph type="body" idx="1"/>
          </p:nvPr>
        </p:nvSpPr>
        <p:spPr>
          <a:xfrm>
            <a:off x="340844" y="1180945"/>
            <a:ext cx="8428200" cy="351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Noto Sans"/>
                <a:ea typeface="Noto Sans"/>
                <a:cs typeface="Noto Sans"/>
                <a:sym typeface="Noto Sans"/>
              </a:rPr>
              <a:t>Although the gaps are smaller in 2024 compared to 2019, male characters are still </a:t>
            </a:r>
            <a:r>
              <a:rPr lang="en" b="1" dirty="0">
                <a:latin typeface="Noto Sans"/>
                <a:ea typeface="Noto Sans"/>
                <a:cs typeface="Noto Sans"/>
                <a:sym typeface="Noto Sans"/>
              </a:rPr>
              <a:t>1.5 times more likely</a:t>
            </a:r>
            <a:r>
              <a:rPr lang="en" dirty="0">
                <a:latin typeface="Noto Sans"/>
                <a:ea typeface="Noto Sans"/>
                <a:cs typeface="Noto Sans"/>
                <a:sym typeface="Noto Sans"/>
              </a:rPr>
              <a:t> than female characters to be shown pursuing their education and </a:t>
            </a:r>
            <a:r>
              <a:rPr lang="en" b="1" dirty="0">
                <a:latin typeface="Noto Sans"/>
                <a:ea typeface="Noto Sans"/>
                <a:cs typeface="Noto Sans"/>
                <a:sym typeface="Noto Sans"/>
              </a:rPr>
              <a:t>1.7 times more likely</a:t>
            </a:r>
            <a:r>
              <a:rPr lang="en" dirty="0">
                <a:latin typeface="Noto Sans"/>
                <a:ea typeface="Noto Sans"/>
                <a:cs typeface="Noto Sans"/>
                <a:sym typeface="Noto Sans"/>
              </a:rPr>
              <a:t> to be shown as smart in 2024.</a:t>
            </a:r>
            <a:endParaRPr dirty="0">
              <a:latin typeface="Noto Sans"/>
              <a:ea typeface="Noto Sans"/>
              <a:cs typeface="Noto Sans"/>
              <a:sym typeface="Noto Sans"/>
            </a:endParaRPr>
          </a:p>
          <a:p>
            <a:pPr marL="0" lvl="0" indent="0" algn="l" rtl="0">
              <a:spcBef>
                <a:spcPts val="0"/>
              </a:spcBef>
              <a:spcAft>
                <a:spcPts val="0"/>
              </a:spcAft>
              <a:buNone/>
            </a:pPr>
            <a:endParaRPr dirty="0">
              <a:latin typeface="Noto Sans"/>
              <a:ea typeface="Noto Sans"/>
              <a:cs typeface="Noto Sans"/>
              <a:sym typeface="Noto Sans"/>
            </a:endParaRPr>
          </a:p>
          <a:p>
            <a:pPr marL="0" lvl="0" indent="0" algn="l" rtl="0">
              <a:spcBef>
                <a:spcPts val="0"/>
              </a:spcBef>
              <a:spcAft>
                <a:spcPts val="0"/>
              </a:spcAft>
              <a:buNone/>
            </a:pPr>
            <a:endParaRPr dirty="0">
              <a:latin typeface="Noto Sans"/>
              <a:ea typeface="Noto Sans"/>
              <a:cs typeface="Noto Sans"/>
              <a:sym typeface="Noto Sans"/>
            </a:endParaRPr>
          </a:p>
          <a:p>
            <a:pPr marL="0" lvl="0" indent="0" algn="l" rtl="0">
              <a:spcBef>
                <a:spcPts val="0"/>
              </a:spcBef>
              <a:spcAft>
                <a:spcPts val="0"/>
              </a:spcAft>
              <a:buNone/>
            </a:pPr>
            <a:endParaRPr dirty="0">
              <a:latin typeface="Noto Sans"/>
              <a:ea typeface="Noto Sans"/>
              <a:cs typeface="Noto Sans"/>
              <a:sym typeface="Noto Sans"/>
            </a:endParaRPr>
          </a:p>
          <a:p>
            <a:pPr marL="0" lvl="0" indent="0" algn="l" rtl="0">
              <a:spcBef>
                <a:spcPts val="0"/>
              </a:spcBef>
              <a:spcAft>
                <a:spcPts val="0"/>
              </a:spcAft>
              <a:buNone/>
            </a:pPr>
            <a:endParaRPr dirty="0">
              <a:latin typeface="Noto Sans"/>
              <a:ea typeface="Noto Sans"/>
              <a:cs typeface="Noto Sans"/>
              <a:sym typeface="Noto Sans"/>
            </a:endParaRPr>
          </a:p>
          <a:p>
            <a:pPr marL="0" lvl="0" indent="0" algn="l" rtl="0">
              <a:spcBef>
                <a:spcPts val="0"/>
              </a:spcBef>
              <a:spcAft>
                <a:spcPts val="0"/>
              </a:spcAft>
              <a:buNone/>
            </a:pPr>
            <a:endParaRPr dirty="0">
              <a:latin typeface="Noto Sans"/>
              <a:ea typeface="Noto Sans"/>
              <a:cs typeface="Noto Sans"/>
              <a:sym typeface="Noto Sans"/>
            </a:endParaRPr>
          </a:p>
          <a:p>
            <a:pPr marL="0" lvl="0" indent="0" algn="l" rtl="0">
              <a:spcBef>
                <a:spcPts val="0"/>
              </a:spcBef>
              <a:spcAft>
                <a:spcPts val="0"/>
              </a:spcAft>
              <a:buNone/>
            </a:pPr>
            <a:endParaRPr sz="1000" dirty="0">
              <a:latin typeface="Noto Sans"/>
              <a:ea typeface="Noto Sans"/>
              <a:cs typeface="Noto Sans"/>
              <a:sym typeface="Noto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4"/>
          <p:cNvSpPr txBox="1">
            <a:spLocks noGrp="1"/>
          </p:cNvSpPr>
          <p:nvPr>
            <p:ph type="title"/>
          </p:nvPr>
        </p:nvSpPr>
        <p:spPr>
          <a:xfrm>
            <a:off x="340850" y="231150"/>
            <a:ext cx="6135900" cy="7125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000000"/>
                </a:solidFill>
                <a:latin typeface="Noto Sans"/>
                <a:ea typeface="Noto Sans"/>
                <a:cs typeface="Noto Sans"/>
                <a:sym typeface="Noto Sans"/>
              </a:rPr>
              <a:t>Takeaway from key opportunities for improvement</a:t>
            </a:r>
            <a:endParaRPr>
              <a:solidFill>
                <a:srgbClr val="000000"/>
              </a:solidFill>
              <a:latin typeface="Noto Sans"/>
              <a:ea typeface="Noto Sans"/>
              <a:cs typeface="Noto Sans"/>
              <a:sym typeface="Noto Sans"/>
            </a:endParaRPr>
          </a:p>
        </p:txBody>
      </p:sp>
      <p:sp>
        <p:nvSpPr>
          <p:cNvPr id="228" name="Google Shape;228;p34"/>
          <p:cNvSpPr txBox="1">
            <a:spLocks noGrp="1"/>
          </p:cNvSpPr>
          <p:nvPr>
            <p:ph type="body" idx="1"/>
          </p:nvPr>
        </p:nvSpPr>
        <p:spPr>
          <a:xfrm>
            <a:off x="340856" y="971406"/>
            <a:ext cx="8428200" cy="35169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latin typeface="Noto Sans"/>
              <a:ea typeface="Noto Sans"/>
              <a:cs typeface="Noto Sans"/>
              <a:sym typeface="Noto Sans"/>
            </a:endParaRPr>
          </a:p>
          <a:p>
            <a:pPr marL="0" lvl="0" indent="0" algn="l" rtl="0">
              <a:spcBef>
                <a:spcPts val="0"/>
              </a:spcBef>
              <a:spcAft>
                <a:spcPts val="0"/>
              </a:spcAft>
              <a:buNone/>
            </a:pPr>
            <a:r>
              <a:rPr lang="en" b="1">
                <a:latin typeface="Noto Sans"/>
                <a:ea typeface="Noto Sans"/>
                <a:cs typeface="Noto Sans"/>
                <a:sym typeface="Noto Sans"/>
              </a:rPr>
              <a:t>Although smaller, gender gaps persist in Indian ads.</a:t>
            </a:r>
            <a:endParaRPr b="1">
              <a:latin typeface="Noto Sans"/>
              <a:ea typeface="Noto Sans"/>
              <a:cs typeface="Noto Sans"/>
              <a:sym typeface="Noto Sans"/>
            </a:endParaRPr>
          </a:p>
          <a:p>
            <a:pPr marL="0" lvl="0" indent="0" algn="l" rtl="0">
              <a:lnSpc>
                <a:spcPct val="100000"/>
              </a:lnSpc>
              <a:spcBef>
                <a:spcPts val="0"/>
              </a:spcBef>
              <a:spcAft>
                <a:spcPts val="0"/>
              </a:spcAft>
              <a:buNone/>
            </a:pPr>
            <a:endParaRPr>
              <a:latin typeface="Noto Sans"/>
              <a:ea typeface="Noto Sans"/>
              <a:cs typeface="Noto Sans"/>
              <a:sym typeface="Noto Sans"/>
            </a:endParaRPr>
          </a:p>
          <a:p>
            <a:pPr marL="0" lvl="0" indent="0" algn="l" rtl="0">
              <a:lnSpc>
                <a:spcPct val="100000"/>
              </a:lnSpc>
              <a:spcBef>
                <a:spcPts val="0"/>
              </a:spcBef>
              <a:spcAft>
                <a:spcPts val="0"/>
              </a:spcAft>
              <a:buNone/>
            </a:pPr>
            <a:r>
              <a:rPr lang="en">
                <a:latin typeface="Noto Sans"/>
                <a:ea typeface="Noto Sans"/>
                <a:cs typeface="Noto Sans"/>
                <a:sym typeface="Noto Sans"/>
              </a:rPr>
              <a:t>Women are still more often sexualized, more often placed in domestic roles, and more commonly shown with lighter skin tones. Men continue to dominate workplace and leadership roles, appear more often as older adults, and are more frequently portrayed as pursuing education.</a:t>
            </a:r>
            <a:endParaRPr>
              <a:latin typeface="Noto Sans"/>
              <a:ea typeface="Noto Sans"/>
              <a:cs typeface="Noto Sans"/>
              <a:sym typeface="Noto Sans"/>
            </a:endParaRPr>
          </a:p>
          <a:p>
            <a:pPr marL="0" lvl="0" indent="0" algn="l" rtl="0">
              <a:lnSpc>
                <a:spcPct val="100000"/>
              </a:lnSpc>
              <a:spcBef>
                <a:spcPts val="0"/>
              </a:spcBef>
              <a:spcAft>
                <a:spcPts val="0"/>
              </a:spcAft>
              <a:buNone/>
            </a:pPr>
            <a:endParaRPr>
              <a:latin typeface="Noto Sans"/>
              <a:ea typeface="Noto Sans"/>
              <a:cs typeface="Noto Sans"/>
              <a:sym typeface="Noto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Shape 232"/>
        <p:cNvGrpSpPr/>
        <p:nvPr/>
      </p:nvGrpSpPr>
      <p:grpSpPr>
        <a:xfrm>
          <a:off x="0" y="0"/>
          <a:ext cx="0" cy="0"/>
          <a:chOff x="0" y="0"/>
          <a:chExt cx="0" cy="0"/>
        </a:xfrm>
      </p:grpSpPr>
      <p:sp>
        <p:nvSpPr>
          <p:cNvPr id="233" name="Google Shape;233;p35"/>
          <p:cNvSpPr/>
          <p:nvPr/>
        </p:nvSpPr>
        <p:spPr>
          <a:xfrm>
            <a:off x="295800" y="312150"/>
            <a:ext cx="8552400" cy="4519200"/>
          </a:xfrm>
          <a:prstGeom prst="rect">
            <a:avLst/>
          </a:prstGeom>
          <a:noFill/>
          <a:ln w="76200" cap="flat" cmpd="sng">
            <a:solidFill>
              <a:srgbClr val="FF82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antari"/>
              <a:ea typeface="Gantari"/>
              <a:cs typeface="Gantari"/>
              <a:sym typeface="Gantari"/>
            </a:endParaRPr>
          </a:p>
        </p:txBody>
      </p:sp>
      <p:sp>
        <p:nvSpPr>
          <p:cNvPr id="234" name="Google Shape;234;p35"/>
          <p:cNvSpPr txBox="1"/>
          <p:nvPr/>
        </p:nvSpPr>
        <p:spPr>
          <a:xfrm>
            <a:off x="1116600" y="2294700"/>
            <a:ext cx="6910800" cy="554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800" b="1">
                <a:solidFill>
                  <a:srgbClr val="FFFFFF"/>
                </a:solidFill>
                <a:latin typeface="Noto Sans"/>
                <a:ea typeface="Noto Sans"/>
                <a:cs typeface="Noto Sans"/>
                <a:sym typeface="Noto Sans"/>
              </a:rPr>
              <a:t>Recommendations</a:t>
            </a:r>
            <a:endParaRPr sz="4800" b="1">
              <a:solidFill>
                <a:srgbClr val="FFFFFF"/>
              </a:solidFill>
              <a:latin typeface="Noto Sans"/>
              <a:ea typeface="Noto Sans"/>
              <a:cs typeface="Noto Sans"/>
              <a:sym typeface="Noto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7"/>
          <p:cNvSpPr txBox="1">
            <a:spLocks noGrp="1"/>
          </p:cNvSpPr>
          <p:nvPr>
            <p:ph type="title"/>
          </p:nvPr>
        </p:nvSpPr>
        <p:spPr>
          <a:xfrm>
            <a:off x="340850" y="231150"/>
            <a:ext cx="66861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rgbClr val="000000"/>
                </a:solidFill>
                <a:latin typeface="Noto Sans"/>
                <a:ea typeface="Noto Sans"/>
                <a:cs typeface="Noto Sans"/>
                <a:sym typeface="Noto Sans"/>
              </a:rPr>
              <a:t>What can the Industry do?</a:t>
            </a:r>
            <a:endParaRPr dirty="0">
              <a:solidFill>
                <a:srgbClr val="000000"/>
              </a:solidFill>
              <a:latin typeface="Noto Sans"/>
              <a:ea typeface="Noto Sans"/>
              <a:cs typeface="Noto Sans"/>
              <a:sym typeface="Noto Sans"/>
            </a:endParaRPr>
          </a:p>
        </p:txBody>
      </p:sp>
      <p:sp>
        <p:nvSpPr>
          <p:cNvPr id="248" name="Google Shape;248;p37"/>
          <p:cNvSpPr/>
          <p:nvPr/>
        </p:nvSpPr>
        <p:spPr>
          <a:xfrm>
            <a:off x="0" y="1193433"/>
            <a:ext cx="4572000" cy="1579500"/>
          </a:xfrm>
          <a:prstGeom prst="rect">
            <a:avLst/>
          </a:prstGeom>
          <a:solidFill>
            <a:srgbClr val="00AE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rgbClr val="FFFFFF"/>
                </a:solidFill>
                <a:latin typeface="Noto Sans"/>
                <a:ea typeface="Noto Sans"/>
                <a:cs typeface="Noto Sans"/>
                <a:sym typeface="Noto Sans"/>
              </a:rPr>
              <a:t>Strive for gender parity across all advertisements, and ensure that both men and women have speaking roles.</a:t>
            </a:r>
            <a:endParaRPr sz="1600" b="1">
              <a:latin typeface="Noto Sans"/>
              <a:ea typeface="Noto Sans"/>
              <a:cs typeface="Noto Sans"/>
              <a:sym typeface="Noto Sans"/>
            </a:endParaRPr>
          </a:p>
        </p:txBody>
      </p:sp>
      <p:sp>
        <p:nvSpPr>
          <p:cNvPr id="249" name="Google Shape;249;p37"/>
          <p:cNvSpPr/>
          <p:nvPr/>
        </p:nvSpPr>
        <p:spPr>
          <a:xfrm>
            <a:off x="4572000" y="1193433"/>
            <a:ext cx="4572000" cy="1579500"/>
          </a:xfrm>
          <a:prstGeom prst="rect">
            <a:avLst/>
          </a:prstGeom>
          <a:solidFill>
            <a:srgbClr val="FF82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rgbClr val="FFFFFF"/>
                </a:solidFill>
                <a:latin typeface="Noto Sans"/>
                <a:ea typeface="Noto Sans"/>
                <a:cs typeface="Noto Sans"/>
                <a:sym typeface="Noto Sans"/>
              </a:rPr>
              <a:t>Think intersectionality when casting. For example, cast more women who are older. Cast more girls and women with a dark skin tone. Cast more girls and women and girls with large body types.</a:t>
            </a:r>
            <a:endParaRPr sz="1600" b="1">
              <a:solidFill>
                <a:srgbClr val="FFFFFF"/>
              </a:solidFill>
              <a:latin typeface="Noto Sans"/>
              <a:ea typeface="Noto Sans"/>
              <a:cs typeface="Noto Sans"/>
              <a:sym typeface="Noto Sans"/>
            </a:endParaRPr>
          </a:p>
        </p:txBody>
      </p:sp>
      <p:sp>
        <p:nvSpPr>
          <p:cNvPr id="250" name="Google Shape;250;p37"/>
          <p:cNvSpPr/>
          <p:nvPr/>
        </p:nvSpPr>
        <p:spPr>
          <a:xfrm>
            <a:off x="0" y="2772938"/>
            <a:ext cx="4572000" cy="1579500"/>
          </a:xfrm>
          <a:prstGeom prst="rect">
            <a:avLst/>
          </a:prstGeom>
          <a:solidFill>
            <a:srgbClr val="FFB5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rgbClr val="FFFFFF"/>
                </a:solidFill>
                <a:latin typeface="Noto Sans"/>
                <a:ea typeface="Noto Sans"/>
                <a:cs typeface="Noto Sans"/>
                <a:sym typeface="Noto Sans"/>
              </a:rPr>
              <a:t>Reduce the sexualization of girls and women. Ways to do this is thinking critically about sexually revealing clothing, and refrain from camera angles that focus or zoom in on sexual body parts.</a:t>
            </a:r>
            <a:endParaRPr sz="1600" b="1" dirty="0">
              <a:solidFill>
                <a:srgbClr val="FFFFFF"/>
              </a:solidFill>
              <a:latin typeface="Noto Sans"/>
              <a:ea typeface="Noto Sans"/>
              <a:cs typeface="Noto Sans"/>
              <a:sym typeface="Noto Sans"/>
            </a:endParaRPr>
          </a:p>
        </p:txBody>
      </p:sp>
      <p:sp>
        <p:nvSpPr>
          <p:cNvPr id="251" name="Google Shape;251;p37"/>
          <p:cNvSpPr/>
          <p:nvPr/>
        </p:nvSpPr>
        <p:spPr>
          <a:xfrm>
            <a:off x="4572000" y="2772938"/>
            <a:ext cx="4572000" cy="1579500"/>
          </a:xfrm>
          <a:prstGeom prst="rect">
            <a:avLst/>
          </a:prstGeom>
          <a:solidFill>
            <a:srgbClr val="0047B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rgbClr val="FFFFFF"/>
                </a:solidFill>
                <a:latin typeface="Noto Sans"/>
                <a:ea typeface="Noto Sans"/>
                <a:cs typeface="Noto Sans"/>
                <a:sym typeface="Noto Sans"/>
              </a:rPr>
              <a:t>Be attentive to gender stereotypes and tropes, and actively work to counter them across ads, especially for girls and women, such as occupational tropes, or roles in domesticity scenes. </a:t>
            </a:r>
            <a:endParaRPr sz="1600" b="1">
              <a:solidFill>
                <a:srgbClr val="FFFFFF"/>
              </a:solidFill>
              <a:latin typeface="Noto Sans"/>
              <a:ea typeface="Noto Sans"/>
              <a:cs typeface="Noto Sans"/>
              <a:sym typeface="Noto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8"/>
          <p:cNvSpPr txBox="1">
            <a:spLocks noGrp="1"/>
          </p:cNvSpPr>
          <p:nvPr>
            <p:ph type="title"/>
          </p:nvPr>
        </p:nvSpPr>
        <p:spPr>
          <a:xfrm>
            <a:off x="340850" y="231150"/>
            <a:ext cx="66861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rgbClr val="000000"/>
                </a:solidFill>
                <a:latin typeface="Noto Sans"/>
                <a:ea typeface="Noto Sans"/>
                <a:cs typeface="Noto Sans"/>
                <a:sym typeface="Noto Sans"/>
              </a:rPr>
              <a:t>What can the Industry do?</a:t>
            </a:r>
            <a:endParaRPr dirty="0">
              <a:solidFill>
                <a:srgbClr val="000000"/>
              </a:solidFill>
              <a:latin typeface="Noto Sans"/>
              <a:ea typeface="Noto Sans"/>
              <a:cs typeface="Noto Sans"/>
              <a:sym typeface="Noto Sans"/>
            </a:endParaRPr>
          </a:p>
        </p:txBody>
      </p:sp>
      <p:sp>
        <p:nvSpPr>
          <p:cNvPr id="257" name="Google Shape;257;p38"/>
          <p:cNvSpPr/>
          <p:nvPr/>
        </p:nvSpPr>
        <p:spPr>
          <a:xfrm>
            <a:off x="0" y="1193442"/>
            <a:ext cx="4572000" cy="1579500"/>
          </a:xfrm>
          <a:prstGeom prst="rect">
            <a:avLst/>
          </a:prstGeom>
          <a:solidFill>
            <a:srgbClr val="00AE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rgbClr val="FFFFFF"/>
                </a:solidFill>
                <a:latin typeface="Noto Sans"/>
                <a:ea typeface="Noto Sans"/>
                <a:cs typeface="Noto Sans"/>
                <a:sym typeface="Noto Sans"/>
              </a:rPr>
              <a:t>Show more girls and women in work and leadership roles. Ways to do this are by showing them with a paid occupation, pursuing an education, actively working in their job, and as leaders.</a:t>
            </a:r>
            <a:endParaRPr sz="1600" b="1">
              <a:solidFill>
                <a:srgbClr val="FFFFFF"/>
              </a:solidFill>
              <a:latin typeface="Noto Sans"/>
              <a:ea typeface="Noto Sans"/>
              <a:cs typeface="Noto Sans"/>
              <a:sym typeface="Noto Sans"/>
            </a:endParaRPr>
          </a:p>
        </p:txBody>
      </p:sp>
      <p:sp>
        <p:nvSpPr>
          <p:cNvPr id="258" name="Google Shape;258;p38"/>
          <p:cNvSpPr/>
          <p:nvPr/>
        </p:nvSpPr>
        <p:spPr>
          <a:xfrm>
            <a:off x="4572000" y="1193442"/>
            <a:ext cx="4572000" cy="1579500"/>
          </a:xfrm>
          <a:prstGeom prst="rect">
            <a:avLst/>
          </a:prstGeom>
          <a:solidFill>
            <a:srgbClr val="FF82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rgbClr val="FFFFFF"/>
                </a:solidFill>
                <a:latin typeface="Noto Sans"/>
                <a:ea typeface="Noto Sans"/>
                <a:cs typeface="Noto Sans"/>
                <a:sym typeface="Noto Sans"/>
              </a:rPr>
              <a:t>Cast more female characters in comedic ads, where the female characters are carrying the narrative. </a:t>
            </a:r>
            <a:endParaRPr sz="1600" b="1">
              <a:solidFill>
                <a:srgbClr val="FFFFFF"/>
              </a:solidFill>
              <a:latin typeface="Noto Sans"/>
              <a:ea typeface="Noto Sans"/>
              <a:cs typeface="Noto Sans"/>
              <a:sym typeface="Noto Sans"/>
            </a:endParaRPr>
          </a:p>
        </p:txBody>
      </p:sp>
      <p:sp>
        <p:nvSpPr>
          <p:cNvPr id="259" name="Google Shape;259;p38"/>
          <p:cNvSpPr/>
          <p:nvPr/>
        </p:nvSpPr>
        <p:spPr>
          <a:xfrm>
            <a:off x="2286000" y="2772942"/>
            <a:ext cx="4572000" cy="1579500"/>
          </a:xfrm>
          <a:prstGeom prst="rect">
            <a:avLst/>
          </a:prstGeom>
          <a:solidFill>
            <a:srgbClr val="FFB5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rgbClr val="FFFFFF"/>
                </a:solidFill>
                <a:latin typeface="Noto Sans"/>
                <a:ea typeface="Noto Sans"/>
                <a:cs typeface="Noto Sans"/>
                <a:sym typeface="Noto Sans"/>
              </a:rPr>
              <a:t>Show more men in domestic roles. Ways to do this are by showing them making household decisions, and showing them in a caregiving role, shopping, cleaning, and preparing meals for their families.</a:t>
            </a:r>
            <a:endParaRPr sz="1600" b="1" dirty="0">
              <a:solidFill>
                <a:srgbClr val="FFFFFF"/>
              </a:solidFill>
              <a:latin typeface="Noto Sans"/>
              <a:ea typeface="Noto Sans"/>
              <a:cs typeface="Noto Sans"/>
              <a:sym typeface="Noto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Shape 299"/>
        <p:cNvGrpSpPr/>
        <p:nvPr/>
      </p:nvGrpSpPr>
      <p:grpSpPr>
        <a:xfrm>
          <a:off x="0" y="0"/>
          <a:ext cx="0" cy="0"/>
          <a:chOff x="0" y="0"/>
          <a:chExt cx="0" cy="0"/>
        </a:xfrm>
      </p:grpSpPr>
      <p:sp>
        <p:nvSpPr>
          <p:cNvPr id="300" name="Google Shape;300;p45"/>
          <p:cNvSpPr/>
          <p:nvPr/>
        </p:nvSpPr>
        <p:spPr>
          <a:xfrm>
            <a:off x="295800" y="312150"/>
            <a:ext cx="8552400" cy="4519200"/>
          </a:xfrm>
          <a:prstGeom prst="rect">
            <a:avLst/>
          </a:prstGeom>
          <a:noFill/>
          <a:ln w="76200" cap="flat" cmpd="sng">
            <a:solidFill>
              <a:srgbClr val="FF82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antari"/>
              <a:ea typeface="Gantari"/>
              <a:cs typeface="Gantari"/>
              <a:sym typeface="Gantari"/>
            </a:endParaRPr>
          </a:p>
        </p:txBody>
      </p:sp>
      <p:sp>
        <p:nvSpPr>
          <p:cNvPr id="301" name="Google Shape;301;p45"/>
          <p:cNvSpPr txBox="1"/>
          <p:nvPr/>
        </p:nvSpPr>
        <p:spPr>
          <a:xfrm>
            <a:off x="1116600" y="1122550"/>
            <a:ext cx="6910800" cy="342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800" b="1">
                <a:solidFill>
                  <a:srgbClr val="FFFFFF"/>
                </a:solidFill>
                <a:latin typeface="Noto Sans"/>
                <a:ea typeface="Noto Sans"/>
                <a:cs typeface="Noto Sans"/>
                <a:sym typeface="Noto Sans"/>
              </a:rPr>
              <a:t>Thank you!</a:t>
            </a:r>
            <a:endParaRPr sz="4800" b="1">
              <a:solidFill>
                <a:srgbClr val="FFFFFF"/>
              </a:solidFill>
              <a:latin typeface="Noto Sans"/>
              <a:ea typeface="Noto Sans"/>
              <a:cs typeface="Noto Sans"/>
              <a:sym typeface="Noto Sans"/>
            </a:endParaRPr>
          </a:p>
          <a:p>
            <a:pPr marL="0" lvl="0" indent="0" algn="ctr" rtl="0">
              <a:spcBef>
                <a:spcPts val="0"/>
              </a:spcBef>
              <a:spcAft>
                <a:spcPts val="0"/>
              </a:spcAft>
              <a:buNone/>
            </a:pPr>
            <a:endParaRPr sz="4800" b="1">
              <a:solidFill>
                <a:srgbClr val="FFFFFF"/>
              </a:solidFill>
              <a:latin typeface="Noto Sans"/>
              <a:ea typeface="Noto Sans"/>
              <a:cs typeface="Noto Sans"/>
              <a:sym typeface="Noto Sans"/>
            </a:endParaRPr>
          </a:p>
          <a:p>
            <a:pPr marL="0" lvl="0" indent="0" algn="l" rtl="0">
              <a:spcBef>
                <a:spcPts val="0"/>
              </a:spcBef>
              <a:spcAft>
                <a:spcPts val="0"/>
              </a:spcAft>
              <a:buNone/>
            </a:pPr>
            <a:endParaRPr sz="4800" b="1">
              <a:solidFill>
                <a:srgbClr val="FFFFFF"/>
              </a:solidFill>
              <a:latin typeface="Noto Sans"/>
              <a:ea typeface="Noto Sans"/>
              <a:cs typeface="Noto Sans"/>
              <a:sym typeface="Noto Sans"/>
            </a:endParaRPr>
          </a:p>
          <a:p>
            <a:pPr marL="0" lvl="0" indent="0" algn="ctr" rtl="0">
              <a:spcBef>
                <a:spcPts val="0"/>
              </a:spcBef>
              <a:spcAft>
                <a:spcPts val="0"/>
              </a:spcAft>
              <a:buNone/>
            </a:pPr>
            <a:endParaRPr sz="2400" b="1">
              <a:solidFill>
                <a:srgbClr val="FFFFFF"/>
              </a:solidFill>
              <a:latin typeface="Noto Sans"/>
              <a:ea typeface="Noto Sans"/>
              <a:cs typeface="Noto Sans"/>
              <a:sym typeface="Noto Sans"/>
            </a:endParaRPr>
          </a:p>
          <a:p>
            <a:pPr marL="0" lvl="0" indent="0" algn="ctr" rtl="0">
              <a:spcBef>
                <a:spcPts val="0"/>
              </a:spcBef>
              <a:spcAft>
                <a:spcPts val="0"/>
              </a:spcAft>
              <a:buNone/>
            </a:pPr>
            <a:r>
              <a:rPr lang="en" sz="2400" b="1">
                <a:solidFill>
                  <a:srgbClr val="FFFFFF"/>
                </a:solidFill>
                <a:latin typeface="Noto Sans"/>
                <a:ea typeface="Noto Sans"/>
                <a:cs typeface="Noto Sans"/>
                <a:sym typeface="Noto Sans"/>
              </a:rPr>
              <a:t>To read the full report, scan the QR code above or see www.unicef.org/india/research-reports</a:t>
            </a:r>
            <a:endParaRPr sz="2400" b="1">
              <a:solidFill>
                <a:srgbClr val="FFFFFF"/>
              </a:solidFill>
              <a:latin typeface="Noto Sans"/>
              <a:ea typeface="Noto Sans"/>
              <a:cs typeface="Noto Sans"/>
              <a:sym typeface="Noto Sans"/>
            </a:endParaRPr>
          </a:p>
        </p:txBody>
      </p:sp>
      <p:pic>
        <p:nvPicPr>
          <p:cNvPr id="302" name="Google Shape;302;p45" title="GDI New Colors Deck.png"/>
          <p:cNvPicPr preferRelativeResize="0"/>
          <p:nvPr/>
        </p:nvPicPr>
        <p:blipFill rotWithShape="1">
          <a:blip r:embed="rId3">
            <a:alphaModFix/>
          </a:blip>
          <a:srcRect r="43747"/>
          <a:stretch/>
        </p:blipFill>
        <p:spPr>
          <a:xfrm>
            <a:off x="3890395" y="1996483"/>
            <a:ext cx="1363226" cy="13632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Shape 306"/>
        <p:cNvGrpSpPr/>
        <p:nvPr/>
      </p:nvGrpSpPr>
      <p:grpSpPr>
        <a:xfrm>
          <a:off x="0" y="0"/>
          <a:ext cx="0" cy="0"/>
          <a:chOff x="0" y="0"/>
          <a:chExt cx="0" cy="0"/>
        </a:xfrm>
      </p:grpSpPr>
      <p:sp>
        <p:nvSpPr>
          <p:cNvPr id="307" name="Google Shape;307;p46"/>
          <p:cNvSpPr txBox="1">
            <a:spLocks noGrp="1"/>
          </p:cNvSpPr>
          <p:nvPr>
            <p:ph type="title" idx="4294967295"/>
          </p:nvPr>
        </p:nvSpPr>
        <p:spPr>
          <a:xfrm>
            <a:off x="340850" y="231150"/>
            <a:ext cx="6686100" cy="71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Noto Sans"/>
                <a:ea typeface="Noto Sans"/>
                <a:cs typeface="Noto Sans"/>
                <a:sym typeface="Noto Sans"/>
              </a:rPr>
              <a:t>for every child</a:t>
            </a:r>
            <a:endParaRPr>
              <a:solidFill>
                <a:srgbClr val="FFFFFF"/>
              </a:solidFill>
              <a:latin typeface="Noto Sans"/>
              <a:ea typeface="Noto Sans"/>
              <a:cs typeface="Noto Sans"/>
              <a:sym typeface="Noto Sans"/>
            </a:endParaRPr>
          </a:p>
        </p:txBody>
      </p:sp>
      <p:sp>
        <p:nvSpPr>
          <p:cNvPr id="308" name="Google Shape;308;p46"/>
          <p:cNvSpPr txBox="1">
            <a:spLocks noGrp="1"/>
          </p:cNvSpPr>
          <p:nvPr>
            <p:ph type="body" idx="4294967295"/>
          </p:nvPr>
        </p:nvSpPr>
        <p:spPr>
          <a:xfrm>
            <a:off x="340850" y="976024"/>
            <a:ext cx="8428200" cy="38175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sz="1600">
              <a:solidFill>
                <a:srgbClr val="FFFFFF"/>
              </a:solidFill>
              <a:latin typeface="Noto Sans"/>
              <a:ea typeface="Noto Sans"/>
              <a:cs typeface="Noto Sans"/>
              <a:sym typeface="Noto Sans"/>
            </a:endParaRPr>
          </a:p>
          <a:p>
            <a:pPr marL="0" lvl="0" indent="0" algn="l" rtl="0">
              <a:lnSpc>
                <a:spcPct val="100000"/>
              </a:lnSpc>
              <a:spcBef>
                <a:spcPts val="0"/>
              </a:spcBef>
              <a:spcAft>
                <a:spcPts val="0"/>
              </a:spcAft>
              <a:buNone/>
            </a:pPr>
            <a:endParaRPr sz="1600">
              <a:solidFill>
                <a:srgbClr val="FFFFFF"/>
              </a:solidFill>
              <a:latin typeface="Noto Sans"/>
              <a:ea typeface="Noto Sans"/>
              <a:cs typeface="Noto Sans"/>
              <a:sym typeface="Noto Sans"/>
            </a:endParaRPr>
          </a:p>
          <a:p>
            <a:pPr marL="0" lvl="0" indent="0" algn="l" rtl="0">
              <a:lnSpc>
                <a:spcPct val="100000"/>
              </a:lnSpc>
              <a:spcBef>
                <a:spcPts val="0"/>
              </a:spcBef>
              <a:spcAft>
                <a:spcPts val="0"/>
              </a:spcAft>
              <a:buNone/>
            </a:pPr>
            <a:r>
              <a:rPr lang="en" sz="1600">
                <a:solidFill>
                  <a:srgbClr val="FFFFFF"/>
                </a:solidFill>
                <a:latin typeface="Noto Sans"/>
                <a:ea typeface="Noto Sans"/>
                <a:cs typeface="Noto Sans"/>
                <a:sym typeface="Noto Sans"/>
              </a:rPr>
              <a:t>Published by the Geena Davis Institute, UNICEF India, and the International Advertising Association - India</a:t>
            </a:r>
            <a:endParaRPr sz="1600">
              <a:solidFill>
                <a:srgbClr val="FFFFFF"/>
              </a:solidFill>
              <a:latin typeface="Noto Sans"/>
              <a:ea typeface="Noto Sans"/>
              <a:cs typeface="Noto Sans"/>
              <a:sym typeface="Noto Sans"/>
            </a:endParaRPr>
          </a:p>
          <a:p>
            <a:pPr marL="0" lvl="0" indent="0" algn="l" rtl="0">
              <a:spcBef>
                <a:spcPts val="0"/>
              </a:spcBef>
              <a:spcAft>
                <a:spcPts val="0"/>
              </a:spcAft>
              <a:buNone/>
            </a:pPr>
            <a:endParaRPr sz="1600">
              <a:solidFill>
                <a:srgbClr val="FFFFFF"/>
              </a:solidFill>
              <a:latin typeface="Noto Sans"/>
              <a:ea typeface="Noto Sans"/>
              <a:cs typeface="Noto Sans"/>
              <a:sym typeface="Noto Sans"/>
            </a:endParaRPr>
          </a:p>
          <a:p>
            <a:pPr marL="0" lvl="0" indent="0" algn="l" rtl="0">
              <a:lnSpc>
                <a:spcPct val="100000"/>
              </a:lnSpc>
              <a:spcBef>
                <a:spcPts val="1200"/>
              </a:spcBef>
              <a:spcAft>
                <a:spcPts val="0"/>
              </a:spcAft>
              <a:buNone/>
            </a:pPr>
            <a:r>
              <a:rPr lang="en" sz="1600">
                <a:solidFill>
                  <a:srgbClr val="FFFFFF"/>
                </a:solidFill>
                <a:latin typeface="Noto Sans"/>
                <a:ea typeface="Noto Sans"/>
                <a:cs typeface="Noto Sans"/>
                <a:sym typeface="Noto Sans"/>
              </a:rPr>
              <a:t>gmaster@unicef.org</a:t>
            </a:r>
            <a:endParaRPr sz="1600">
              <a:solidFill>
                <a:srgbClr val="FFFFFF"/>
              </a:solidFill>
              <a:latin typeface="Noto Sans"/>
              <a:ea typeface="Noto Sans"/>
              <a:cs typeface="Noto Sans"/>
              <a:sym typeface="Noto Sans"/>
            </a:endParaRPr>
          </a:p>
          <a:p>
            <a:pPr marL="0" lvl="0" indent="0" algn="l" rtl="0">
              <a:lnSpc>
                <a:spcPct val="100000"/>
              </a:lnSpc>
              <a:spcBef>
                <a:spcPts val="0"/>
              </a:spcBef>
              <a:spcAft>
                <a:spcPts val="0"/>
              </a:spcAft>
              <a:buNone/>
            </a:pPr>
            <a:r>
              <a:rPr lang="en" sz="1600">
                <a:solidFill>
                  <a:srgbClr val="FFFFFF"/>
                </a:solidFill>
                <a:latin typeface="Noto Sans"/>
                <a:ea typeface="Noto Sans"/>
                <a:cs typeface="Noto Sans"/>
                <a:sym typeface="Noto Sans"/>
              </a:rPr>
              <a:t>www.unicef.org/india/research-reports</a:t>
            </a:r>
            <a:endParaRPr sz="1600">
              <a:solidFill>
                <a:srgbClr val="FFFFFF"/>
              </a:solidFill>
              <a:latin typeface="Noto Sans"/>
              <a:ea typeface="Noto Sans"/>
              <a:cs typeface="Noto Sans"/>
              <a:sym typeface="Noto Sans"/>
            </a:endParaRPr>
          </a:p>
          <a:p>
            <a:pPr marL="0" lvl="0" indent="0" algn="l" rtl="0">
              <a:spcBef>
                <a:spcPts val="0"/>
              </a:spcBef>
              <a:spcAft>
                <a:spcPts val="0"/>
              </a:spcAft>
              <a:buNone/>
            </a:pPr>
            <a:endParaRPr sz="1600">
              <a:solidFill>
                <a:srgbClr val="FFFFFF"/>
              </a:solidFill>
              <a:latin typeface="Noto Sans"/>
              <a:ea typeface="Noto Sans"/>
              <a:cs typeface="Noto Sans"/>
              <a:sym typeface="Noto Sans"/>
            </a:endParaRPr>
          </a:p>
          <a:p>
            <a:pPr marL="0" lvl="0" indent="0" algn="l" rtl="0">
              <a:lnSpc>
                <a:spcPct val="100000"/>
              </a:lnSpc>
              <a:spcBef>
                <a:spcPts val="1200"/>
              </a:spcBef>
              <a:spcAft>
                <a:spcPts val="0"/>
              </a:spcAft>
              <a:buNone/>
            </a:pPr>
            <a:r>
              <a:rPr lang="en" sz="1600">
                <a:solidFill>
                  <a:srgbClr val="FFFFFF"/>
                </a:solidFill>
                <a:latin typeface="Noto Sans"/>
                <a:ea typeface="Noto Sans"/>
                <a:cs typeface="Noto Sans"/>
                <a:sym typeface="Noto Sans"/>
              </a:rPr>
              <a:t>Cover Photo by Pragyan Bezbaruah on Pexels: https://www.pexels.com/photo/smiling-girl-in-shirt-sitting-on-stairs-18094984/</a:t>
            </a:r>
            <a:endParaRPr sz="1600">
              <a:solidFill>
                <a:srgbClr val="FFFFFF"/>
              </a:solidFill>
              <a:latin typeface="Noto Sans"/>
              <a:ea typeface="Noto Sans"/>
              <a:cs typeface="Noto Sans"/>
              <a:sym typeface="Noto Sans"/>
            </a:endParaRPr>
          </a:p>
          <a:p>
            <a:pPr marL="0" lvl="0" indent="0" algn="l" rtl="0">
              <a:lnSpc>
                <a:spcPct val="100000"/>
              </a:lnSpc>
              <a:spcBef>
                <a:spcPts val="0"/>
              </a:spcBef>
              <a:spcAft>
                <a:spcPts val="0"/>
              </a:spcAft>
              <a:buNone/>
            </a:pPr>
            <a:endParaRPr sz="1600">
              <a:solidFill>
                <a:srgbClr val="FFFFFF"/>
              </a:solidFill>
              <a:latin typeface="Noto Sans"/>
              <a:ea typeface="Noto Sans"/>
              <a:cs typeface="Noto Sans"/>
              <a:sym typeface="Noto Sans"/>
            </a:endParaRPr>
          </a:p>
          <a:p>
            <a:pPr marL="0" lvl="0" indent="0" algn="l" rtl="0">
              <a:lnSpc>
                <a:spcPct val="100000"/>
              </a:lnSpc>
              <a:spcBef>
                <a:spcPts val="1200"/>
              </a:spcBef>
              <a:spcAft>
                <a:spcPts val="0"/>
              </a:spcAft>
              <a:buNone/>
            </a:pPr>
            <a:r>
              <a:rPr lang="en" sz="1600">
                <a:solidFill>
                  <a:srgbClr val="FFFFFF"/>
                </a:solidFill>
                <a:latin typeface="Noto Sans"/>
                <a:ea typeface="Noto Sans"/>
                <a:cs typeface="Noto Sans"/>
                <a:sym typeface="Noto Sans"/>
              </a:rPr>
              <a:t>© United Nations Children’s Fund (UNICEF) </a:t>
            </a:r>
            <a:endParaRPr sz="1600">
              <a:solidFill>
                <a:srgbClr val="FFFFFF"/>
              </a:solidFill>
              <a:latin typeface="Noto Sans"/>
              <a:ea typeface="Noto Sans"/>
              <a:cs typeface="Noto Sans"/>
              <a:sym typeface="Noto Sans"/>
            </a:endParaRPr>
          </a:p>
          <a:p>
            <a:pPr marL="0" lvl="0" indent="0" algn="l" rtl="0">
              <a:lnSpc>
                <a:spcPct val="100000"/>
              </a:lnSpc>
              <a:spcBef>
                <a:spcPts val="0"/>
              </a:spcBef>
              <a:spcAft>
                <a:spcPts val="0"/>
              </a:spcAft>
              <a:buNone/>
            </a:pPr>
            <a:r>
              <a:rPr lang="en" sz="1600">
                <a:solidFill>
                  <a:srgbClr val="FFFFFF"/>
                </a:solidFill>
                <a:latin typeface="Noto Sans"/>
                <a:ea typeface="Noto Sans"/>
                <a:cs typeface="Noto Sans"/>
                <a:sym typeface="Noto Sans"/>
              </a:rPr>
              <a:t>&amp; the Geena Davis Institute, November 2025</a:t>
            </a:r>
            <a:endParaRPr sz="1600">
              <a:solidFill>
                <a:srgbClr val="FFFFFF"/>
              </a:solidFill>
              <a:latin typeface="Noto Sans"/>
              <a:ea typeface="Noto Sans"/>
              <a:cs typeface="Noto Sans"/>
              <a:sym typeface="Noto Sans"/>
            </a:endParaRPr>
          </a:p>
        </p:txBody>
      </p:sp>
      <p:pic>
        <p:nvPicPr>
          <p:cNvPr id="309" name="Google Shape;309;p46" title="Logo_Signature_Container_Short_ENG_RGB.png"/>
          <p:cNvPicPr preferRelativeResize="0"/>
          <p:nvPr/>
        </p:nvPicPr>
        <p:blipFill rotWithShape="1">
          <a:blip r:embed="rId3">
            <a:alphaModFix/>
          </a:blip>
          <a:srcRect t="10493" b="10493"/>
          <a:stretch/>
        </p:blipFill>
        <p:spPr>
          <a:xfrm>
            <a:off x="5826231" y="4111323"/>
            <a:ext cx="1581448" cy="855374"/>
          </a:xfrm>
          <a:prstGeom prst="rect">
            <a:avLst/>
          </a:prstGeom>
          <a:noFill/>
          <a:ln>
            <a:noFill/>
          </a:ln>
        </p:spPr>
      </p:pic>
      <p:pic>
        <p:nvPicPr>
          <p:cNvPr id="310" name="Google Shape;310;p46" title="geena-davis-institute-horizontal-bg-full-color-rgb-3in-w-300ppi.png"/>
          <p:cNvPicPr preferRelativeResize="0"/>
          <p:nvPr/>
        </p:nvPicPr>
        <p:blipFill>
          <a:blip r:embed="rId4">
            <a:alphaModFix/>
          </a:blip>
          <a:stretch>
            <a:fillRect/>
          </a:stretch>
        </p:blipFill>
        <p:spPr>
          <a:xfrm>
            <a:off x="7407674" y="4111322"/>
            <a:ext cx="1589073" cy="855375"/>
          </a:xfrm>
          <a:prstGeom prst="rect">
            <a:avLst/>
          </a:prstGeom>
          <a:noFill/>
          <a:ln>
            <a:noFill/>
          </a:ln>
        </p:spPr>
      </p:pic>
    </p:spTree>
  </p:cSld>
  <p:clrMapOvr>
    <a:masterClrMapping/>
  </p:clrMapOvr>
</p:sld>
</file>

<file path=ppt/theme/theme1.xml><?xml version="1.0" encoding="utf-8"?>
<a:theme xmlns:a="http://schemas.openxmlformats.org/drawingml/2006/main" name="GDI - Rebrand">
  <a:themeElements>
    <a:clrScheme name="Beach Day">
      <a:dk1>
        <a:srgbClr val="F7FF52"/>
      </a:dk1>
      <a:lt1>
        <a:srgbClr val="8FFE09"/>
      </a:lt1>
      <a:dk2>
        <a:srgbClr val="40D580"/>
      </a:dk2>
      <a:lt2>
        <a:srgbClr val="C4FF5A"/>
      </a:lt2>
      <a:accent1>
        <a:srgbClr val="B61B92"/>
      </a:accent1>
      <a:accent2>
        <a:srgbClr val="FF1379"/>
      </a:accent2>
      <a:accent3>
        <a:srgbClr val="995FAF"/>
      </a:accent3>
      <a:accent4>
        <a:srgbClr val="00D0FF"/>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7410195-14e1-4fb8-904b-ab1892023667}" enabled="0" method="" siteId="{77410195-14e1-4fb8-904b-ab1892023667}" removed="1"/>
</clbl:labelList>
</file>

<file path=docProps/app.xml><?xml version="1.0" encoding="utf-8"?>
<Properties xmlns="http://schemas.openxmlformats.org/officeDocument/2006/extended-properties" xmlns:vt="http://schemas.openxmlformats.org/officeDocument/2006/docPropsVTypes">
  <TotalTime>278</TotalTime>
  <Words>3566</Words>
  <Application>Microsoft Office PowerPoint</Application>
  <PresentationFormat>On-screen Show (16:9)</PresentationFormat>
  <Paragraphs>198</Paragraphs>
  <Slides>34</Slides>
  <Notes>34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Gantari</vt:lpstr>
      <vt:lpstr>Noto Sans</vt:lpstr>
      <vt:lpstr>GDI - Rebrand</vt:lpstr>
      <vt:lpstr>India Advertising Midline Gender Representation and Inclusion Trends</vt:lpstr>
      <vt:lpstr>Overview &amp; methodology</vt:lpstr>
      <vt:lpstr>PowerPoint Presentation</vt:lpstr>
      <vt:lpstr>Establishing a Clear Baseline</vt:lpstr>
      <vt:lpstr>Industry Collaboration is Key</vt:lpstr>
      <vt:lpstr>Importance of a Detailed  Coding Framework</vt:lpstr>
      <vt:lpstr>Highlighting Positive Role  Models</vt:lpstr>
      <vt:lpstr>Aligning with Policies and Advocacy</vt:lpstr>
      <vt:lpstr>PowerPoint Presentation</vt:lpstr>
      <vt:lpstr>Men and women are similarly prominent in ads</vt:lpstr>
      <vt:lpstr>International comparison</vt:lpstr>
      <vt:lpstr>Greater body diversity</vt:lpstr>
      <vt:lpstr>More visibility for 50-plus characters</vt:lpstr>
      <vt:lpstr>Greater skin tone diversity</vt:lpstr>
      <vt:lpstr>Less sexualization in advertising</vt:lpstr>
      <vt:lpstr>Women in the workforce</vt:lpstr>
      <vt:lpstr>Sharing the caregiving load</vt:lpstr>
      <vt:lpstr>Sharing the caregiving load</vt:lpstr>
      <vt:lpstr>Takeaway from key wins </vt:lpstr>
      <vt:lpstr>PowerPoint Presentation</vt:lpstr>
      <vt:lpstr>Women are less likely to be larger body size</vt:lpstr>
      <vt:lpstr>Female characters have less diverse skin tone</vt:lpstr>
      <vt:lpstr>Women are still sexualized more often than men</vt:lpstr>
      <vt:lpstr>Care responsibilities are still gendered</vt:lpstr>
      <vt:lpstr>Unequal distribution of  domestic responsibilities</vt:lpstr>
      <vt:lpstr>Men are more likely to be  shown as 50-plus</vt:lpstr>
      <vt:lpstr>Men still dominate in workplace &amp; leadership roles</vt:lpstr>
      <vt:lpstr>Men are shown as smart and pursuing their education</vt:lpstr>
      <vt:lpstr>Takeaway from key opportunities for improvement</vt:lpstr>
      <vt:lpstr>PowerPoint Presentation</vt:lpstr>
      <vt:lpstr>What can the Industry do?</vt:lpstr>
      <vt:lpstr>What can the Industry do?</vt:lpstr>
      <vt:lpstr>PowerPoint Presentation</vt:lpstr>
      <vt:lpstr>for every child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Geetanjali Master</dc:creator>
  <cp:lastModifiedBy>Kavitha Dhanaraj</cp:lastModifiedBy>
  <cp:revision>5</cp:revision>
  <dcterms:modified xsi:type="dcterms:W3CDTF">2026-07-03T10:12:00Z</dcterms:modified>
</cp:coreProperties>
</file>